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7" r:id="rId2"/>
    <p:sldMasterId id="2147483749" r:id="rId3"/>
    <p:sldMasterId id="2147483764" r:id="rId4"/>
    <p:sldMasterId id="2147483778" r:id="rId5"/>
  </p:sldMasterIdLst>
  <p:notesMasterIdLst>
    <p:notesMasterId r:id="rId74"/>
  </p:notesMasterIdLst>
  <p:sldIdLst>
    <p:sldId id="281" r:id="rId6"/>
    <p:sldId id="278" r:id="rId7"/>
    <p:sldId id="295" r:id="rId8"/>
    <p:sldId id="303" r:id="rId9"/>
    <p:sldId id="276" r:id="rId10"/>
    <p:sldId id="284" r:id="rId11"/>
    <p:sldId id="282" r:id="rId12"/>
    <p:sldId id="283" r:id="rId13"/>
    <p:sldId id="300" r:id="rId14"/>
    <p:sldId id="285" r:id="rId15"/>
    <p:sldId id="304" r:id="rId16"/>
    <p:sldId id="286" r:id="rId17"/>
    <p:sldId id="324" r:id="rId18"/>
    <p:sldId id="257" r:id="rId19"/>
    <p:sldId id="258" r:id="rId20"/>
    <p:sldId id="259" r:id="rId21"/>
    <p:sldId id="260" r:id="rId22"/>
    <p:sldId id="261" r:id="rId23"/>
    <p:sldId id="268" r:id="rId24"/>
    <p:sldId id="263" r:id="rId25"/>
    <p:sldId id="267" r:id="rId26"/>
    <p:sldId id="269" r:id="rId27"/>
    <p:sldId id="271" r:id="rId28"/>
    <p:sldId id="272" r:id="rId29"/>
    <p:sldId id="273" r:id="rId30"/>
    <p:sldId id="325" r:id="rId31"/>
    <p:sldId id="274" r:id="rId32"/>
    <p:sldId id="287" r:id="rId33"/>
    <p:sldId id="289" r:id="rId34"/>
    <p:sldId id="299" r:id="rId35"/>
    <p:sldId id="297" r:id="rId36"/>
    <p:sldId id="298" r:id="rId37"/>
    <p:sldId id="301" r:id="rId38"/>
    <p:sldId id="302" r:id="rId39"/>
    <p:sldId id="314" r:id="rId40"/>
    <p:sldId id="315" r:id="rId41"/>
    <p:sldId id="316" r:id="rId42"/>
    <p:sldId id="317" r:id="rId43"/>
    <p:sldId id="318" r:id="rId44"/>
    <p:sldId id="320" r:id="rId45"/>
    <p:sldId id="321" r:id="rId46"/>
    <p:sldId id="322" r:id="rId47"/>
    <p:sldId id="312" r:id="rId48"/>
    <p:sldId id="313" r:id="rId49"/>
    <p:sldId id="294" r:id="rId50"/>
    <p:sldId id="311" r:id="rId51"/>
    <p:sldId id="277" r:id="rId52"/>
    <p:sldId id="336" r:id="rId53"/>
    <p:sldId id="337" r:id="rId54"/>
    <p:sldId id="338" r:id="rId55"/>
    <p:sldId id="339" r:id="rId56"/>
    <p:sldId id="340" r:id="rId57"/>
    <p:sldId id="341" r:id="rId58"/>
    <p:sldId id="331" r:id="rId59"/>
    <p:sldId id="332" r:id="rId60"/>
    <p:sldId id="334" r:id="rId61"/>
    <p:sldId id="333" r:id="rId62"/>
    <p:sldId id="335" r:id="rId63"/>
    <p:sldId id="306" r:id="rId64"/>
    <p:sldId id="343" r:id="rId65"/>
    <p:sldId id="344" r:id="rId66"/>
    <p:sldId id="342" r:id="rId67"/>
    <p:sldId id="307" r:id="rId68"/>
    <p:sldId id="308" r:id="rId69"/>
    <p:sldId id="330" r:id="rId70"/>
    <p:sldId id="309" r:id="rId71"/>
    <p:sldId id="328" r:id="rId72"/>
    <p:sldId id="310" r:id="rId7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44AA"/>
    <a:srgbClr val="000099"/>
    <a:srgbClr val="0000FF"/>
    <a:srgbClr val="00A249"/>
    <a:srgbClr val="00863D"/>
    <a:srgbClr val="FF9933"/>
    <a:srgbClr val="7CA0A4"/>
    <a:srgbClr val="59AAB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42" d="100"/>
          <a:sy n="142" d="100"/>
        </p:scale>
        <p:origin x="-648"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C6207-B9DE-4C74-B851-69566D5E371F}" type="datetimeFigureOut">
              <a:rPr lang="en-US" smtClean="0"/>
              <a:pPr/>
              <a:t>4/15/2019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0DD0C9-64F7-4E52-AD45-0ADAA8DAD0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42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43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44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46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54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55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56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59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62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63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11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64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66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68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36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37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38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39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40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70D820-ED4C-4095-A5F9-AB2807AC6C52}"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7065A8-36E1-4B16-BB2B-47CAF3B655C2}"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22B8D-8970-4FD8-88B0-43F1DDCE63EC}"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22B8D-8970-4FD8-88B0-43F1DDCE63EC}"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rectangle">
    <p:spTree>
      <p:nvGrpSpPr>
        <p:cNvPr id="1" name="Shape 50"/>
        <p:cNvGrpSpPr/>
        <p:nvPr/>
      </p:nvGrpSpPr>
      <p:grpSpPr>
        <a:xfrm>
          <a:off x="0" y="0"/>
          <a:ext cx="0" cy="0"/>
          <a:chOff x="0" y="0"/>
          <a:chExt cx="0" cy="0"/>
        </a:xfrm>
      </p:grpSpPr>
      <p:sp>
        <p:nvSpPr>
          <p:cNvPr id="52" name="Shape 52"/>
          <p:cNvSpPr txBox="1">
            <a:spLocks noGrp="1"/>
          </p:cNvSpPr>
          <p:nvPr>
            <p:ph type="sldNum" idx="12"/>
          </p:nvPr>
        </p:nvSpPr>
        <p:spPr>
          <a:xfrm>
            <a:off x="4297650" y="4447973"/>
            <a:ext cx="548700" cy="393600"/>
          </a:xfrm>
          <a:prstGeom prst="rect">
            <a:avLst/>
          </a:prstGeom>
        </p:spPr>
        <p:txBody>
          <a:bodyPr wrap="square" lIns="91425" tIns="91425" rIns="91425" bIns="91425" anchor="ctr" anchorCtr="0">
            <a:noAutofit/>
          </a:bodyPr>
          <a:lstStyle/>
          <a:p>
            <a:fld id="{E927E474-1C5B-4907-B8F0-1E23577D2CA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cstate="print">
            <a:alphaModFix/>
          </a:blip>
          <a:stretch>
            <a:fillRect/>
          </a:stretch>
        </a:blipFill>
        <a:effectLst/>
      </p:bgPr>
    </p:bg>
    <p:spTree>
      <p:nvGrpSpPr>
        <p:cNvPr id="1" name="Shape 21"/>
        <p:cNvGrpSpPr/>
        <p:nvPr/>
      </p:nvGrpSpPr>
      <p:grpSpPr>
        <a:xfrm>
          <a:off x="0" y="0"/>
          <a:ext cx="0" cy="0"/>
          <a:chOff x="0" y="0"/>
          <a:chExt cx="0" cy="0"/>
        </a:xfrm>
      </p:grpSpPr>
      <p:pic>
        <p:nvPicPr>
          <p:cNvPr id="22" name="Shape 22" descr="paint_transparent1.png"/>
          <p:cNvPicPr preferRelativeResize="0"/>
          <p:nvPr/>
        </p:nvPicPr>
        <p:blipFill>
          <a:blip r:embed="rId3" cstate="print">
            <a:alphaModFix/>
          </a:blip>
          <a:stretch>
            <a:fillRect/>
          </a:stretch>
        </p:blipFill>
        <p:spPr>
          <a:xfrm>
            <a:off x="0" y="0"/>
            <a:ext cx="9144000" cy="5143500"/>
          </a:xfrm>
          <a:prstGeom prst="rect">
            <a:avLst/>
          </a:prstGeom>
          <a:noFill/>
          <a:ln>
            <a:noFill/>
          </a:ln>
        </p:spPr>
      </p:pic>
      <p:sp>
        <p:nvSpPr>
          <p:cNvPr id="23" name="Shape 23"/>
          <p:cNvSpPr txBox="1">
            <a:spLocks noGrp="1"/>
          </p:cNvSpPr>
          <p:nvPr>
            <p:ph type="title"/>
          </p:nvPr>
        </p:nvSpPr>
        <p:spPr>
          <a:xfrm>
            <a:off x="457200" y="1348975"/>
            <a:ext cx="5511300" cy="857400"/>
          </a:xfrm>
          <a:prstGeom prst="rect">
            <a:avLst/>
          </a:prstGeom>
        </p:spPr>
        <p:txBody>
          <a:bodyPr wrap="square" lIns="91425" tIns="91425" rIns="91425" bIns="91425" anchor="b" anchorCtr="0"/>
          <a:lstStyle>
            <a:lvl1pPr lvl="0">
              <a:spcBef>
                <a:spcPts val="0"/>
              </a:spcBef>
              <a:buFont typeface="Lato Hairline"/>
              <a:defRPr>
                <a:latin typeface="Lato Hairline"/>
                <a:ea typeface="Lato Hairline"/>
                <a:cs typeface="Lato Hairline"/>
                <a:sym typeface="Lato Hairline"/>
              </a:defRPr>
            </a:lvl1pPr>
            <a:lvl2pPr lvl="1">
              <a:spcBef>
                <a:spcPts val="0"/>
              </a:spcBef>
              <a:buFont typeface="Lato Hairline"/>
              <a:defRPr>
                <a:latin typeface="Lato Hairline"/>
                <a:ea typeface="Lato Hairline"/>
                <a:cs typeface="Lato Hairline"/>
                <a:sym typeface="Lato Hairline"/>
              </a:defRPr>
            </a:lvl2pPr>
            <a:lvl3pPr lvl="2">
              <a:spcBef>
                <a:spcPts val="0"/>
              </a:spcBef>
              <a:buFont typeface="Lato Hairline"/>
              <a:defRPr>
                <a:latin typeface="Lato Hairline"/>
                <a:ea typeface="Lato Hairline"/>
                <a:cs typeface="Lato Hairline"/>
                <a:sym typeface="Lato Hairline"/>
              </a:defRPr>
            </a:lvl3pPr>
            <a:lvl4pPr lvl="3">
              <a:spcBef>
                <a:spcPts val="0"/>
              </a:spcBef>
              <a:buFont typeface="Lato Hairline"/>
              <a:defRPr>
                <a:latin typeface="Lato Hairline"/>
                <a:ea typeface="Lato Hairline"/>
                <a:cs typeface="Lato Hairline"/>
                <a:sym typeface="Lato Hairline"/>
              </a:defRPr>
            </a:lvl4pPr>
            <a:lvl5pPr lvl="4">
              <a:spcBef>
                <a:spcPts val="0"/>
              </a:spcBef>
              <a:buFont typeface="Lato Hairline"/>
              <a:defRPr>
                <a:latin typeface="Lato Hairline"/>
                <a:ea typeface="Lato Hairline"/>
                <a:cs typeface="Lato Hairline"/>
                <a:sym typeface="Lato Hairline"/>
              </a:defRPr>
            </a:lvl5pPr>
            <a:lvl6pPr lvl="5">
              <a:spcBef>
                <a:spcPts val="0"/>
              </a:spcBef>
              <a:buFont typeface="Lato Hairline"/>
              <a:defRPr>
                <a:latin typeface="Lato Hairline"/>
                <a:ea typeface="Lato Hairline"/>
                <a:cs typeface="Lato Hairline"/>
                <a:sym typeface="Lato Hairline"/>
              </a:defRPr>
            </a:lvl6pPr>
            <a:lvl7pPr lvl="6">
              <a:spcBef>
                <a:spcPts val="0"/>
              </a:spcBef>
              <a:buFont typeface="Lato Hairline"/>
              <a:defRPr>
                <a:latin typeface="Lato Hairline"/>
                <a:ea typeface="Lato Hairline"/>
                <a:cs typeface="Lato Hairline"/>
                <a:sym typeface="Lato Hairline"/>
              </a:defRPr>
            </a:lvl7pPr>
            <a:lvl8pPr lvl="7">
              <a:spcBef>
                <a:spcPts val="0"/>
              </a:spcBef>
              <a:buFont typeface="Lato Hairline"/>
              <a:defRPr>
                <a:latin typeface="Lato Hairline"/>
                <a:ea typeface="Lato Hairline"/>
                <a:cs typeface="Lato Hairline"/>
                <a:sym typeface="Lato Hairline"/>
              </a:defRPr>
            </a:lvl8pPr>
            <a:lvl9pPr lvl="8">
              <a:spcBef>
                <a:spcPts val="0"/>
              </a:spcBef>
              <a:buFont typeface="Lato Hairline"/>
              <a:defRPr>
                <a:latin typeface="Lato Hairline"/>
                <a:ea typeface="Lato Hairline"/>
                <a:cs typeface="Lato Hairline"/>
                <a:sym typeface="Lato Hairline"/>
              </a:defRPr>
            </a:lvl9pPr>
          </a:lstStyle>
          <a:p>
            <a:r>
              <a:rPr lang="en-US" smtClean="0"/>
              <a:t>Click to edit Master title style</a:t>
            </a:r>
            <a:endParaRPr/>
          </a:p>
        </p:txBody>
      </p:sp>
      <p:sp>
        <p:nvSpPr>
          <p:cNvPr id="24" name="Shape 24"/>
          <p:cNvSpPr txBox="1">
            <a:spLocks noGrp="1"/>
          </p:cNvSpPr>
          <p:nvPr>
            <p:ph type="body" idx="1"/>
          </p:nvPr>
        </p:nvSpPr>
        <p:spPr>
          <a:xfrm>
            <a:off x="457200" y="2244399"/>
            <a:ext cx="5511300" cy="260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25" name="Shape 25"/>
          <p:cNvSpPr txBox="1">
            <a:spLocks noGrp="1"/>
          </p:cNvSpPr>
          <p:nvPr>
            <p:ph type="sldNum" idx="12"/>
          </p:nvPr>
        </p:nvSpPr>
        <p:spPr>
          <a:xfrm>
            <a:off x="8480583" y="4673650"/>
            <a:ext cx="548700" cy="393600"/>
          </a:xfrm>
          <a:prstGeom prst="rect">
            <a:avLst/>
          </a:prstGeom>
        </p:spPr>
        <p:txBody>
          <a:bodyPr wrap="square" lIns="91425" tIns="91425" rIns="91425" bIns="91425" anchor="ctr" anchorCtr="0">
            <a:noAutofit/>
          </a:bodyPr>
          <a:lstStyle/>
          <a:p>
            <a:fld id="{E927E474-1C5B-4907-B8F0-1E23577D2CA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7065A8-36E1-4B16-BB2B-47CAF3B655C2}"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7065A8-36E1-4B16-BB2B-47CAF3B655C2}"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8D31A0-41C7-48EE-BD32-2E99A74A2FCB}"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8D31A0-41C7-48EE-BD32-2E99A74A2FCB}"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7065A8-36E1-4B16-BB2B-47CAF3B655C2}" type="datetimeFigureOut">
              <a:rPr lang="en-US" smtClean="0"/>
              <a:pPr/>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8D31A0-41C7-48EE-BD32-2E99A74A2FCB}" type="datetimeFigureOut">
              <a:rPr lang="en-US" smtClean="0"/>
              <a:pPr/>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7065A8-36E1-4B16-BB2B-47CAF3B655C2}"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D31A0-41C7-48EE-BD32-2E99A74A2FCB}" type="datetimeFigureOut">
              <a:rPr lang="en-US" smtClean="0"/>
              <a:pPr/>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D31A0-41C7-48EE-BD32-2E99A74A2FCB}"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D31A0-41C7-48EE-BD32-2E99A74A2FCB}"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D31A0-41C7-48EE-BD32-2E99A74A2FCB}"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D31A0-41C7-48EE-BD32-2E99A74A2FCB}"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cstate="print">
            <a:alphaModFix/>
          </a:blip>
          <a:stretch>
            <a:fillRect/>
          </a:stretch>
        </a:blipFill>
        <a:effectLst/>
      </p:bgPr>
    </p:bg>
    <p:spTree>
      <p:nvGrpSpPr>
        <p:cNvPr id="1" name="Shape 21"/>
        <p:cNvGrpSpPr/>
        <p:nvPr/>
      </p:nvGrpSpPr>
      <p:grpSpPr>
        <a:xfrm>
          <a:off x="0" y="0"/>
          <a:ext cx="0" cy="0"/>
          <a:chOff x="0" y="0"/>
          <a:chExt cx="0" cy="0"/>
        </a:xfrm>
      </p:grpSpPr>
      <p:pic>
        <p:nvPicPr>
          <p:cNvPr id="22" name="Shape 22" descr="paint_transparent1.png"/>
          <p:cNvPicPr preferRelativeResize="0"/>
          <p:nvPr/>
        </p:nvPicPr>
        <p:blipFill>
          <a:blip r:embed="rId3" cstate="print">
            <a:alphaModFix/>
          </a:blip>
          <a:stretch>
            <a:fillRect/>
          </a:stretch>
        </p:blipFill>
        <p:spPr>
          <a:xfrm>
            <a:off x="0" y="0"/>
            <a:ext cx="9144000" cy="5143500"/>
          </a:xfrm>
          <a:prstGeom prst="rect">
            <a:avLst/>
          </a:prstGeom>
          <a:noFill/>
          <a:ln>
            <a:noFill/>
          </a:ln>
        </p:spPr>
      </p:pic>
      <p:sp>
        <p:nvSpPr>
          <p:cNvPr id="23" name="Shape 23"/>
          <p:cNvSpPr txBox="1">
            <a:spLocks noGrp="1"/>
          </p:cNvSpPr>
          <p:nvPr>
            <p:ph type="title"/>
          </p:nvPr>
        </p:nvSpPr>
        <p:spPr>
          <a:xfrm>
            <a:off x="457200" y="1348975"/>
            <a:ext cx="5511300" cy="857400"/>
          </a:xfrm>
          <a:prstGeom prst="rect">
            <a:avLst/>
          </a:prstGeom>
        </p:spPr>
        <p:txBody>
          <a:bodyPr wrap="square" lIns="91425" tIns="91425" rIns="91425" bIns="91425" anchor="b" anchorCtr="0"/>
          <a:lstStyle>
            <a:lvl1pPr lvl="0">
              <a:spcBef>
                <a:spcPts val="0"/>
              </a:spcBef>
              <a:buFont typeface="Lato Hairline"/>
              <a:defRPr>
                <a:latin typeface="Lato Hairline"/>
                <a:ea typeface="Lato Hairline"/>
                <a:cs typeface="Lato Hairline"/>
                <a:sym typeface="Lato Hairline"/>
              </a:defRPr>
            </a:lvl1pPr>
            <a:lvl2pPr lvl="1">
              <a:spcBef>
                <a:spcPts val="0"/>
              </a:spcBef>
              <a:buFont typeface="Lato Hairline"/>
              <a:defRPr>
                <a:latin typeface="Lato Hairline"/>
                <a:ea typeface="Lato Hairline"/>
                <a:cs typeface="Lato Hairline"/>
                <a:sym typeface="Lato Hairline"/>
              </a:defRPr>
            </a:lvl2pPr>
            <a:lvl3pPr lvl="2">
              <a:spcBef>
                <a:spcPts val="0"/>
              </a:spcBef>
              <a:buFont typeface="Lato Hairline"/>
              <a:defRPr>
                <a:latin typeface="Lato Hairline"/>
                <a:ea typeface="Lato Hairline"/>
                <a:cs typeface="Lato Hairline"/>
                <a:sym typeface="Lato Hairline"/>
              </a:defRPr>
            </a:lvl3pPr>
            <a:lvl4pPr lvl="3">
              <a:spcBef>
                <a:spcPts val="0"/>
              </a:spcBef>
              <a:buFont typeface="Lato Hairline"/>
              <a:defRPr>
                <a:latin typeface="Lato Hairline"/>
                <a:ea typeface="Lato Hairline"/>
                <a:cs typeface="Lato Hairline"/>
                <a:sym typeface="Lato Hairline"/>
              </a:defRPr>
            </a:lvl4pPr>
            <a:lvl5pPr lvl="4">
              <a:spcBef>
                <a:spcPts val="0"/>
              </a:spcBef>
              <a:buFont typeface="Lato Hairline"/>
              <a:defRPr>
                <a:latin typeface="Lato Hairline"/>
                <a:ea typeface="Lato Hairline"/>
                <a:cs typeface="Lato Hairline"/>
                <a:sym typeface="Lato Hairline"/>
              </a:defRPr>
            </a:lvl5pPr>
            <a:lvl6pPr lvl="5">
              <a:spcBef>
                <a:spcPts val="0"/>
              </a:spcBef>
              <a:buFont typeface="Lato Hairline"/>
              <a:defRPr>
                <a:latin typeface="Lato Hairline"/>
                <a:ea typeface="Lato Hairline"/>
                <a:cs typeface="Lato Hairline"/>
                <a:sym typeface="Lato Hairline"/>
              </a:defRPr>
            </a:lvl6pPr>
            <a:lvl7pPr lvl="6">
              <a:spcBef>
                <a:spcPts val="0"/>
              </a:spcBef>
              <a:buFont typeface="Lato Hairline"/>
              <a:defRPr>
                <a:latin typeface="Lato Hairline"/>
                <a:ea typeface="Lato Hairline"/>
                <a:cs typeface="Lato Hairline"/>
                <a:sym typeface="Lato Hairline"/>
              </a:defRPr>
            </a:lvl7pPr>
            <a:lvl8pPr lvl="7">
              <a:spcBef>
                <a:spcPts val="0"/>
              </a:spcBef>
              <a:buFont typeface="Lato Hairline"/>
              <a:defRPr>
                <a:latin typeface="Lato Hairline"/>
                <a:ea typeface="Lato Hairline"/>
                <a:cs typeface="Lato Hairline"/>
                <a:sym typeface="Lato Hairline"/>
              </a:defRPr>
            </a:lvl8pPr>
            <a:lvl9pPr lvl="8">
              <a:spcBef>
                <a:spcPts val="0"/>
              </a:spcBef>
              <a:buFont typeface="Lato Hairline"/>
              <a:defRPr>
                <a:latin typeface="Lato Hairline"/>
                <a:ea typeface="Lato Hairline"/>
                <a:cs typeface="Lato Hairline"/>
                <a:sym typeface="Lato Hairline"/>
              </a:defRPr>
            </a:lvl9pPr>
          </a:lstStyle>
          <a:p>
            <a:r>
              <a:rPr lang="en-US" smtClean="0"/>
              <a:t>Click to edit Master title style</a:t>
            </a:r>
            <a:endParaRPr/>
          </a:p>
        </p:txBody>
      </p:sp>
      <p:sp>
        <p:nvSpPr>
          <p:cNvPr id="24" name="Shape 24"/>
          <p:cNvSpPr txBox="1">
            <a:spLocks noGrp="1"/>
          </p:cNvSpPr>
          <p:nvPr>
            <p:ph type="body" idx="1"/>
          </p:nvPr>
        </p:nvSpPr>
        <p:spPr>
          <a:xfrm>
            <a:off x="457200" y="2244399"/>
            <a:ext cx="5511300" cy="260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25" name="Shape 25"/>
          <p:cNvSpPr txBox="1">
            <a:spLocks noGrp="1"/>
          </p:cNvSpPr>
          <p:nvPr>
            <p:ph type="sldNum" idx="12"/>
          </p:nvPr>
        </p:nvSpPr>
        <p:spPr>
          <a:xfrm>
            <a:off x="8480583" y="4673650"/>
            <a:ext cx="548700" cy="393600"/>
          </a:xfrm>
          <a:prstGeom prst="rect">
            <a:avLst/>
          </a:prstGeom>
        </p:spPr>
        <p:txBody>
          <a:bodyPr wrap="square" lIns="91425" tIns="91425" rIns="91425" bIns="91425" anchor="ctr" anchorCtr="0">
            <a:noAutofit/>
          </a:bodyPr>
          <a:lstStyle/>
          <a:p>
            <a:fld id="{E927E474-1C5B-4907-B8F0-1E23577D2CA0}"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319175" y="2157319"/>
            <a:ext cx="6680400" cy="1159875"/>
          </a:xfrm>
          <a:prstGeom prst="rect">
            <a:avLst/>
          </a:prstGeom>
        </p:spPr>
        <p:txBody>
          <a:bodyPr wrap="square" lIns="91425" tIns="91425" rIns="91425" bIns="91425" anchor="t" anchorCtr="0"/>
          <a:lstStyle>
            <a:lvl1pPr lvl="0">
              <a:spcBef>
                <a:spcPts val="0"/>
              </a:spcBef>
              <a:spcAft>
                <a:spcPts val="0"/>
              </a:spcAft>
              <a:buSzPts val="6000"/>
              <a:buNone/>
              <a:defRPr sz="6000">
                <a:solidFill>
                  <a:srgbClr val="DDDDDD"/>
                </a:solidFill>
                <a:latin typeface="Calibri" pitchFamily="34" charset="0"/>
              </a:defRPr>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r>
              <a:rPr lang="en-US" smtClean="0"/>
              <a:t>Click to edit Master title style</a:t>
            </a:r>
            <a:endParaRPr dirty="0"/>
          </a:p>
        </p:txBody>
      </p:sp>
      <p:cxnSp>
        <p:nvCxnSpPr>
          <p:cNvPr id="10" name="Shape 10"/>
          <p:cNvCxnSpPr>
            <a:stCxn id="11" idx="4"/>
          </p:cNvCxnSpPr>
          <p:nvPr/>
        </p:nvCxnSpPr>
        <p:spPr>
          <a:xfrm>
            <a:off x="903750" y="2672775"/>
            <a:ext cx="0" cy="2470725"/>
          </a:xfrm>
          <a:prstGeom prst="straightConnector1">
            <a:avLst/>
          </a:prstGeom>
          <a:noFill/>
          <a:ln w="9525" cap="flat" cmpd="sng">
            <a:solidFill>
              <a:srgbClr val="7E003F"/>
            </a:solidFill>
            <a:prstDash val="solid"/>
            <a:round/>
            <a:headEnd type="none" w="lg" len="lg"/>
            <a:tailEnd type="none" w="lg" len="lg"/>
          </a:ln>
        </p:spPr>
      </p:cxnSp>
      <p:sp>
        <p:nvSpPr>
          <p:cNvPr id="11" name="Shape 11"/>
          <p:cNvSpPr/>
          <p:nvPr/>
        </p:nvSpPr>
        <p:spPr>
          <a:xfrm>
            <a:off x="769050" y="2470725"/>
            <a:ext cx="269400" cy="202050"/>
          </a:xfrm>
          <a:prstGeom prst="ellipse">
            <a:avLst/>
          </a:prstGeom>
          <a:solidFill>
            <a:srgbClr val="7E003F"/>
          </a:solidFill>
          <a:ln w="28575" cap="flat" cmpd="sng">
            <a:solidFill>
              <a:srgbClr val="2E3037"/>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ubtitle">
    <p:bg>
      <p:bgPr>
        <a:solidFill>
          <a:schemeClr val="tx2"/>
        </a:solid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530175" y="2307788"/>
            <a:ext cx="6767100" cy="532350"/>
          </a:xfrm>
          <a:prstGeom prst="rect">
            <a:avLst/>
          </a:prstGeom>
        </p:spPr>
        <p:txBody>
          <a:bodyPr wrap="square" lIns="91425" tIns="91425" rIns="91425" bIns="91425" anchor="ctr" anchorCtr="0"/>
          <a:lstStyle>
            <a:lvl1pPr lvl="0" rtl="0">
              <a:spcBef>
                <a:spcPts val="0"/>
              </a:spcBef>
              <a:spcAft>
                <a:spcPts val="0"/>
              </a:spcAft>
              <a:buSzPts val="3000"/>
              <a:buNone/>
              <a:defRPr sz="3000">
                <a:solidFill>
                  <a:srgbClr val="DDDDDD"/>
                </a:solidFill>
                <a:latin typeface="Calibri"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US" smtClean="0"/>
              <a:t>Click to edit Master title style</a:t>
            </a:r>
            <a:endParaRPr dirty="0"/>
          </a:p>
        </p:txBody>
      </p:sp>
      <p:sp>
        <p:nvSpPr>
          <p:cNvPr id="14" name="Shape 14"/>
          <p:cNvSpPr txBox="1">
            <a:spLocks noGrp="1"/>
          </p:cNvSpPr>
          <p:nvPr>
            <p:ph type="subTitle" idx="1"/>
          </p:nvPr>
        </p:nvSpPr>
        <p:spPr>
          <a:xfrm>
            <a:off x="1530175" y="2782913"/>
            <a:ext cx="6927900" cy="353025"/>
          </a:xfrm>
          <a:prstGeom prst="rect">
            <a:avLst/>
          </a:prstGeom>
        </p:spPr>
        <p:txBody>
          <a:bodyPr wrap="square" lIns="91425" tIns="91425" rIns="91425" bIns="91425" anchor="t" anchorCtr="0"/>
          <a:lstStyle>
            <a:lvl1pPr lvl="0" rtl="0">
              <a:spcBef>
                <a:spcPts val="0"/>
              </a:spcBef>
              <a:spcAft>
                <a:spcPts val="0"/>
              </a:spcAft>
              <a:buSzPts val="1800"/>
              <a:buNone/>
              <a:defRPr sz="1800">
                <a:latin typeface="Calibri" pitchFamily="34" charset="0"/>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r>
              <a:rPr lang="en-US" smtClean="0"/>
              <a:t>Click to edit Master subtitle style</a:t>
            </a:r>
            <a:endParaRPr dirty="0"/>
          </a:p>
        </p:txBody>
      </p:sp>
      <p:cxnSp>
        <p:nvCxnSpPr>
          <p:cNvPr id="15" name="Shape 15"/>
          <p:cNvCxnSpPr/>
          <p:nvPr/>
        </p:nvCxnSpPr>
        <p:spPr>
          <a:xfrm>
            <a:off x="903825" y="-5944"/>
            <a:ext cx="0" cy="5149575"/>
          </a:xfrm>
          <a:prstGeom prst="straightConnector1">
            <a:avLst/>
          </a:prstGeom>
          <a:noFill/>
          <a:ln w="9525" cap="flat" cmpd="sng">
            <a:solidFill>
              <a:schemeClr val="accent1">
                <a:lumMod val="20000"/>
                <a:lumOff val="80000"/>
              </a:schemeClr>
            </a:solidFill>
            <a:prstDash val="solid"/>
            <a:round/>
            <a:headEnd type="none" w="lg" len="lg"/>
            <a:tailEnd type="none" w="lg" len="lg"/>
          </a:ln>
        </p:spPr>
      </p:cxnSp>
      <p:sp>
        <p:nvSpPr>
          <p:cNvPr id="16" name="Shape 16"/>
          <p:cNvSpPr/>
          <p:nvPr/>
        </p:nvSpPr>
        <p:spPr>
          <a:xfrm>
            <a:off x="493600" y="2264138"/>
            <a:ext cx="820200" cy="615150"/>
          </a:xfrm>
          <a:prstGeom prst="ellipse">
            <a:avLst/>
          </a:prstGeom>
          <a:solidFill>
            <a:srgbClr val="3644AA"/>
          </a:solidFill>
          <a:ln w="28575" cap="flat" cmpd="sng">
            <a:no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pic>
        <p:nvPicPr>
          <p:cNvPr id="6" name="Picture 2" descr="http://cer.ihtm.bg.ac.rs/themes/MirageCER/images/cer.png"/>
          <p:cNvPicPr>
            <a:picLocks noChangeAspect="1" noChangeArrowheads="1"/>
          </p:cNvPicPr>
          <p:nvPr userDrawn="1"/>
        </p:nvPicPr>
        <p:blipFill>
          <a:blip r:embed="rId2" cstate="print"/>
          <a:srcRect/>
          <a:stretch>
            <a:fillRect/>
          </a:stretch>
        </p:blipFill>
        <p:spPr bwMode="auto">
          <a:xfrm>
            <a:off x="5940152" y="123478"/>
            <a:ext cx="2974642" cy="2177159"/>
          </a:xfrm>
          <a:prstGeom prst="rect">
            <a:avLst/>
          </a:prstGeom>
          <a:noFill/>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Quote">
    <p:bg>
      <p:bgPr>
        <a:solidFill>
          <a:schemeClr val="tx2">
            <a:lumMod val="75000"/>
          </a:schemeClr>
        </a:solidFill>
        <a:effectLst/>
      </p:bgPr>
    </p:bg>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1633225" y="2161800"/>
            <a:ext cx="6700500" cy="819900"/>
          </a:xfrm>
          <a:prstGeom prst="rect">
            <a:avLst/>
          </a:prstGeom>
        </p:spPr>
        <p:txBody>
          <a:bodyPr wrap="square" lIns="91425" tIns="91425" rIns="91425" bIns="91425" anchor="ctr" anchorCtr="0"/>
          <a:lstStyle>
            <a:lvl1pPr marL="457200" lvl="0" indent="-406400" rtl="0">
              <a:spcBef>
                <a:spcPts val="600"/>
              </a:spcBef>
              <a:spcAft>
                <a:spcPts val="0"/>
              </a:spcAft>
              <a:buClr>
                <a:srgbClr val="39C0BA"/>
              </a:buClr>
              <a:buSzPts val="2800"/>
              <a:buChar char="◦"/>
              <a:defRPr sz="2800" i="1">
                <a:solidFill>
                  <a:srgbClr val="39C0BA"/>
                </a:solidFill>
              </a:defRPr>
            </a:lvl1pPr>
            <a:lvl2pPr marL="914400" lvl="1" indent="-406400" rtl="0">
              <a:spcBef>
                <a:spcPts val="0"/>
              </a:spcBef>
              <a:spcAft>
                <a:spcPts val="0"/>
              </a:spcAft>
              <a:buClr>
                <a:srgbClr val="39C0BA"/>
              </a:buClr>
              <a:buSzPts val="2800"/>
              <a:buChar char="▫"/>
              <a:defRPr sz="2800" i="1">
                <a:solidFill>
                  <a:srgbClr val="39C0BA"/>
                </a:solidFill>
              </a:defRPr>
            </a:lvl2pPr>
            <a:lvl3pPr marL="1371600" lvl="2" indent="-406400" rtl="0">
              <a:spcBef>
                <a:spcPts val="0"/>
              </a:spcBef>
              <a:spcAft>
                <a:spcPts val="0"/>
              </a:spcAft>
              <a:buClr>
                <a:srgbClr val="39C0BA"/>
              </a:buClr>
              <a:buSzPts val="2800"/>
              <a:buChar char="■"/>
              <a:defRPr sz="2800" i="1">
                <a:solidFill>
                  <a:srgbClr val="39C0BA"/>
                </a:solidFill>
              </a:defRPr>
            </a:lvl3pPr>
            <a:lvl4pPr marL="1828800" lvl="3" indent="-406400" rtl="0">
              <a:spcBef>
                <a:spcPts val="0"/>
              </a:spcBef>
              <a:spcAft>
                <a:spcPts val="0"/>
              </a:spcAft>
              <a:buClr>
                <a:srgbClr val="39C0BA"/>
              </a:buClr>
              <a:buSzPts val="2800"/>
              <a:buChar char="●"/>
              <a:defRPr sz="2800" i="1">
                <a:solidFill>
                  <a:srgbClr val="39C0BA"/>
                </a:solidFill>
              </a:defRPr>
            </a:lvl4pPr>
            <a:lvl5pPr marL="2286000" lvl="4" indent="-406400" rtl="0">
              <a:spcBef>
                <a:spcPts val="0"/>
              </a:spcBef>
              <a:spcAft>
                <a:spcPts val="0"/>
              </a:spcAft>
              <a:buClr>
                <a:srgbClr val="39C0BA"/>
              </a:buClr>
              <a:buSzPts val="2800"/>
              <a:buChar char="○"/>
              <a:defRPr sz="2800" i="1">
                <a:solidFill>
                  <a:srgbClr val="39C0BA"/>
                </a:solidFill>
              </a:defRPr>
            </a:lvl5pPr>
            <a:lvl6pPr marL="2743200" lvl="5" indent="-406400" rtl="0">
              <a:spcBef>
                <a:spcPts val="0"/>
              </a:spcBef>
              <a:spcAft>
                <a:spcPts val="0"/>
              </a:spcAft>
              <a:buClr>
                <a:srgbClr val="39C0BA"/>
              </a:buClr>
              <a:buSzPts val="2800"/>
              <a:buChar char="■"/>
              <a:defRPr sz="2800" i="1">
                <a:solidFill>
                  <a:srgbClr val="39C0BA"/>
                </a:solidFill>
              </a:defRPr>
            </a:lvl6pPr>
            <a:lvl7pPr marL="3200400" lvl="6" indent="-406400" rtl="0">
              <a:spcBef>
                <a:spcPts val="0"/>
              </a:spcBef>
              <a:spcAft>
                <a:spcPts val="0"/>
              </a:spcAft>
              <a:buClr>
                <a:srgbClr val="39C0BA"/>
              </a:buClr>
              <a:buSzPts val="2800"/>
              <a:buChar char="●"/>
              <a:defRPr sz="2800" i="1">
                <a:solidFill>
                  <a:srgbClr val="39C0BA"/>
                </a:solidFill>
              </a:defRPr>
            </a:lvl7pPr>
            <a:lvl8pPr marL="3657600" lvl="7" indent="-406400" rtl="0">
              <a:spcBef>
                <a:spcPts val="0"/>
              </a:spcBef>
              <a:spcAft>
                <a:spcPts val="0"/>
              </a:spcAft>
              <a:buClr>
                <a:srgbClr val="39C0BA"/>
              </a:buClr>
              <a:buSzPts val="2800"/>
              <a:buChar char="○"/>
              <a:defRPr sz="2800" i="1">
                <a:solidFill>
                  <a:srgbClr val="39C0BA"/>
                </a:solidFill>
              </a:defRPr>
            </a:lvl8pPr>
            <a:lvl9pPr marL="4114800" lvl="8" indent="-406400">
              <a:spcBef>
                <a:spcPts val="0"/>
              </a:spcBef>
              <a:spcAft>
                <a:spcPts val="0"/>
              </a:spcAft>
              <a:buClr>
                <a:srgbClr val="39C0BA"/>
              </a:buClr>
              <a:buSzPts val="2800"/>
              <a:buChar char="■"/>
              <a:defRPr sz="2800" i="1">
                <a:solidFill>
                  <a:srgbClr val="39C0BA"/>
                </a:solidFill>
              </a:defRPr>
            </a:lvl9pPr>
          </a:lstStyle>
          <a:p>
            <a:pPr lvl="0"/>
            <a:r>
              <a:rPr lang="en-US" dirty="0" smtClean="0"/>
              <a:t>Click to edit Master text styles</a:t>
            </a:r>
          </a:p>
        </p:txBody>
      </p:sp>
      <p:cxnSp>
        <p:nvCxnSpPr>
          <p:cNvPr id="19" name="Shape 19"/>
          <p:cNvCxnSpPr/>
          <p:nvPr/>
        </p:nvCxnSpPr>
        <p:spPr>
          <a:xfrm>
            <a:off x="903825" y="-5944"/>
            <a:ext cx="0" cy="5149575"/>
          </a:xfrm>
          <a:prstGeom prst="straightConnector1">
            <a:avLst/>
          </a:prstGeom>
          <a:noFill/>
          <a:ln w="9525" cap="flat" cmpd="sng">
            <a:solidFill>
              <a:srgbClr val="999FA9"/>
            </a:solidFill>
            <a:prstDash val="solid"/>
            <a:round/>
            <a:headEnd type="none" w="lg" len="lg"/>
            <a:tailEnd type="none" w="lg" len="lg"/>
          </a:ln>
        </p:spPr>
      </p:cxnSp>
      <p:sp>
        <p:nvSpPr>
          <p:cNvPr id="20" name="Shape 20"/>
          <p:cNvSpPr/>
          <p:nvPr/>
        </p:nvSpPr>
        <p:spPr>
          <a:xfrm>
            <a:off x="493600" y="2264138"/>
            <a:ext cx="820200" cy="615150"/>
          </a:xfrm>
          <a:prstGeom prst="ellipse">
            <a:avLst/>
          </a:prstGeom>
          <a:solidFill>
            <a:srgbClr val="2E3037"/>
          </a:solidFill>
          <a:ln w="9525" cap="flat" cmpd="sng">
            <a:solidFill>
              <a:srgbClr val="999FA9"/>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
        <p:nvSpPr>
          <p:cNvPr id="21" name="Shape 21"/>
          <p:cNvSpPr txBox="1"/>
          <p:nvPr/>
        </p:nvSpPr>
        <p:spPr>
          <a:xfrm>
            <a:off x="208000" y="2322129"/>
            <a:ext cx="1306200" cy="653625"/>
          </a:xfrm>
          <a:prstGeom prst="rect">
            <a:avLst/>
          </a:prstGeom>
          <a:noFill/>
          <a:ln>
            <a:noFill/>
          </a:ln>
        </p:spPr>
        <p:txBody>
          <a:bodyPr wrap="square" lIns="91425" tIns="91425" rIns="91425" bIns="91425" anchor="t" anchorCtr="0">
            <a:noAutofit/>
          </a:bodyPr>
          <a:lstStyle/>
          <a:p>
            <a:pPr marL="0" lvl="0" indent="0" algn="ctr" rtl="0">
              <a:spcBef>
                <a:spcPts val="0"/>
              </a:spcBef>
              <a:spcAft>
                <a:spcPts val="0"/>
              </a:spcAft>
              <a:buNone/>
            </a:pPr>
            <a:r>
              <a:rPr lang="en" sz="4800" b="1" dirty="0">
                <a:solidFill>
                  <a:srgbClr val="39C0BA"/>
                </a:solidFill>
                <a:latin typeface="Quicksand"/>
                <a:ea typeface="Quicksand"/>
                <a:cs typeface="Quicksand"/>
                <a:sym typeface="Quicksand"/>
              </a:rPr>
              <a:t>“</a:t>
            </a:r>
            <a:endParaRPr sz="4800" b="1" dirty="0">
              <a:solidFill>
                <a:srgbClr val="39C0BA"/>
              </a:solidFill>
              <a:latin typeface="Quicksand"/>
              <a:ea typeface="Quicksand"/>
              <a:cs typeface="Quicksand"/>
              <a:sym typeface="Quicksan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 1 column">
    <p:bg>
      <p:bgPr>
        <a:solidFill>
          <a:schemeClr val="bg2">
            <a:lumMod val="40000"/>
            <a:lumOff val="60000"/>
          </a:schemeClr>
        </a:solidFill>
        <a:effectLst/>
      </p:bgPr>
    </p:bg>
    <p:spTree>
      <p:nvGrpSpPr>
        <p:cNvPr id="1" name="Shape 22"/>
        <p:cNvGrpSpPr/>
        <p:nvPr/>
      </p:nvGrpSpPr>
      <p:grpSpPr>
        <a:xfrm>
          <a:off x="0" y="0"/>
          <a:ext cx="0" cy="0"/>
          <a:chOff x="0" y="0"/>
          <a:chExt cx="0" cy="0"/>
        </a:xfrm>
      </p:grpSpPr>
      <p:cxnSp>
        <p:nvCxnSpPr>
          <p:cNvPr id="23" name="Shape 23"/>
          <p:cNvCxnSpPr/>
          <p:nvPr/>
        </p:nvCxnSpPr>
        <p:spPr>
          <a:xfrm>
            <a:off x="903825" y="-5944"/>
            <a:ext cx="0" cy="5149575"/>
          </a:xfrm>
          <a:prstGeom prst="straightConnector1">
            <a:avLst/>
          </a:prstGeom>
          <a:noFill/>
          <a:ln w="9525" cap="flat" cmpd="sng">
            <a:solidFill>
              <a:schemeClr val="accent1">
                <a:lumMod val="20000"/>
                <a:lumOff val="80000"/>
              </a:schemeClr>
            </a:solidFill>
            <a:prstDash val="solid"/>
            <a:round/>
            <a:headEnd type="none" w="lg" len="lg"/>
            <a:tailEnd type="none" w="lg" len="lg"/>
          </a:ln>
        </p:spPr>
      </p:cxnSp>
      <p:sp>
        <p:nvSpPr>
          <p:cNvPr id="24" name="Shape 24"/>
          <p:cNvSpPr/>
          <p:nvPr/>
        </p:nvSpPr>
        <p:spPr>
          <a:xfrm>
            <a:off x="808725" y="600563"/>
            <a:ext cx="190200" cy="142650"/>
          </a:xfrm>
          <a:prstGeom prst="ellipse">
            <a:avLst/>
          </a:prstGeom>
          <a:solidFill>
            <a:srgbClr val="3644AA"/>
          </a:solidFill>
          <a:ln w="28575" cap="flat" cmpd="sng">
            <a:no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latin typeface="Calibri" pitchFamily="34" charset="0"/>
            </a:endParaRPr>
          </a:p>
        </p:txBody>
      </p:sp>
      <p:sp>
        <p:nvSpPr>
          <p:cNvPr id="25" name="Shape 25"/>
          <p:cNvSpPr/>
          <p:nvPr/>
        </p:nvSpPr>
        <p:spPr>
          <a:xfrm>
            <a:off x="769050" y="1396425"/>
            <a:ext cx="269400" cy="202050"/>
          </a:xfrm>
          <a:prstGeom prst="ellipse">
            <a:avLst/>
          </a:prstGeom>
          <a:solidFill>
            <a:schemeClr val="bg2">
              <a:lumMod val="40000"/>
              <a:lumOff val="60000"/>
            </a:schemeClr>
          </a:solidFill>
          <a:ln w="9525" cap="flat" cmpd="sng">
            <a:solidFill>
              <a:schemeClr val="accent1">
                <a:lumMod val="20000"/>
                <a:lumOff val="80000"/>
              </a:schemeClr>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latin typeface="Calibri" pitchFamily="34" charset="0"/>
            </a:endParaRPr>
          </a:p>
        </p:txBody>
      </p:sp>
      <p:sp>
        <p:nvSpPr>
          <p:cNvPr id="26" name="Shape 26"/>
          <p:cNvSpPr txBox="1">
            <a:spLocks noGrp="1"/>
          </p:cNvSpPr>
          <p:nvPr>
            <p:ph type="title"/>
          </p:nvPr>
        </p:nvSpPr>
        <p:spPr>
          <a:xfrm>
            <a:off x="1165475" y="499481"/>
            <a:ext cx="6858000" cy="344925"/>
          </a:xfrm>
          <a:prstGeom prst="rect">
            <a:avLst/>
          </a:prstGeom>
        </p:spPr>
        <p:txBody>
          <a:bodyPr wrap="square" lIns="91425" tIns="91425" rIns="91425" bIns="91425" anchor="b" anchorCtr="0"/>
          <a:lstStyle>
            <a:lvl1pPr lvl="0" rtl="0">
              <a:spcBef>
                <a:spcPts val="0"/>
              </a:spcBef>
              <a:spcAft>
                <a:spcPts val="0"/>
              </a:spcAft>
              <a:buClr>
                <a:srgbClr val="39C0BA"/>
              </a:buClr>
              <a:buSzPts val="1800"/>
              <a:buFont typeface="Quicksand"/>
              <a:buNone/>
              <a:defRPr sz="1800">
                <a:solidFill>
                  <a:srgbClr val="DDDDDD"/>
                </a:solidFill>
                <a:latin typeface="Calibri" pitchFamily="34" charset="0"/>
                <a:ea typeface="Calibri" pitchFamily="34" charset="0"/>
                <a:cs typeface="Calibri" pitchFamily="34" charset="0"/>
                <a:sym typeface="Quicksand"/>
              </a:defRPr>
            </a:lvl1pPr>
            <a:lvl2pPr lvl="1"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2pPr>
            <a:lvl3pPr lvl="2"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3pPr>
            <a:lvl4pPr lvl="3"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4pPr>
            <a:lvl5pPr lvl="4"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5pPr>
            <a:lvl6pPr lvl="5"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6pPr>
            <a:lvl7pPr lvl="6"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7pPr>
            <a:lvl8pPr lvl="7"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8pPr>
            <a:lvl9pPr lvl="8"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9pPr>
          </a:lstStyle>
          <a:p>
            <a:r>
              <a:rPr lang="en-US" smtClean="0"/>
              <a:t>Click to edit Master title style</a:t>
            </a:r>
            <a:endParaRPr dirty="0"/>
          </a:p>
        </p:txBody>
      </p:sp>
      <p:sp>
        <p:nvSpPr>
          <p:cNvPr id="27" name="Shape 27"/>
          <p:cNvSpPr txBox="1">
            <a:spLocks noGrp="1"/>
          </p:cNvSpPr>
          <p:nvPr>
            <p:ph type="body" idx="1"/>
          </p:nvPr>
        </p:nvSpPr>
        <p:spPr>
          <a:xfrm>
            <a:off x="1165498" y="1200150"/>
            <a:ext cx="6858000" cy="3725775"/>
          </a:xfrm>
          <a:prstGeom prst="rect">
            <a:avLst/>
          </a:prstGeom>
        </p:spPr>
        <p:txBody>
          <a:bodyPr wrap="square" lIns="91425" tIns="91425" rIns="91425" bIns="91425" anchor="t" anchorCtr="0"/>
          <a:lstStyle>
            <a:lvl1pPr marL="457200" lvl="0" indent="-419100" rtl="0">
              <a:spcBef>
                <a:spcPts val="600"/>
              </a:spcBef>
              <a:spcAft>
                <a:spcPts val="0"/>
              </a:spcAft>
              <a:buClr>
                <a:srgbClr val="F3F3F3"/>
              </a:buClr>
              <a:buSzPts val="3000"/>
              <a:buFont typeface="Quicksand"/>
              <a:buChar char="◦"/>
              <a:defRPr sz="3000">
                <a:solidFill>
                  <a:srgbClr val="F3F3F3"/>
                </a:solidFill>
                <a:latin typeface="Calibri" pitchFamily="34" charset="0"/>
                <a:ea typeface="Calibri" pitchFamily="34" charset="0"/>
                <a:cs typeface="Calibri" pitchFamily="34" charset="0"/>
                <a:sym typeface="Quicksand"/>
              </a:defRPr>
            </a:lvl1pPr>
            <a:lvl2pPr marL="914400" lvl="1" indent="-381000" rtl="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2pPr>
            <a:lvl3pPr marL="1371600" lvl="2" indent="-381000" rtl="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3pPr>
            <a:lvl4pPr marL="1828800" lvl="3"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4pPr>
            <a:lvl5pPr marL="2286000" lvl="4"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5pPr>
            <a:lvl6pPr marL="2743200" lvl="5"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6pPr>
            <a:lvl7pPr marL="3200400" lvl="6"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7pPr>
            <a:lvl8pPr marL="3657600" lvl="7"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8pPr>
            <a:lvl9pPr marL="4114800" lvl="8"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22B8D-8970-4FD8-88B0-43F1DDCE63EC}"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65475" y="499481"/>
            <a:ext cx="6858000" cy="344925"/>
          </a:xfrm>
          <a:prstGeom prst="rect">
            <a:avLst/>
          </a:prstGeom>
        </p:spPr>
        <p:txBody>
          <a:bodyPr wrap="square" lIns="91425" tIns="91425" rIns="91425" bIns="91425" anchor="b" anchorCtr="0"/>
          <a:lstStyle>
            <a:lvl1pPr lvl="0">
              <a:spcBef>
                <a:spcPts val="0"/>
              </a:spcBef>
              <a:spcAft>
                <a:spcPts val="0"/>
              </a:spcAft>
              <a:buSzPts val="1800"/>
              <a:buNone/>
              <a:defRPr>
                <a:solidFill>
                  <a:srgbClr val="DDDDDD"/>
                </a:solidFill>
                <a:latin typeface="Calibri" pitchFamily="34" charset="0"/>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n-US" smtClean="0"/>
              <a:t>Click to edit Master title style</a:t>
            </a:r>
            <a:endParaRPr dirty="0"/>
          </a:p>
        </p:txBody>
      </p:sp>
      <p:sp>
        <p:nvSpPr>
          <p:cNvPr id="30" name="Shape 30"/>
          <p:cNvSpPr txBox="1">
            <a:spLocks noGrp="1"/>
          </p:cNvSpPr>
          <p:nvPr>
            <p:ph type="body" idx="1"/>
          </p:nvPr>
        </p:nvSpPr>
        <p:spPr>
          <a:xfrm>
            <a:off x="1165475" y="1200150"/>
            <a:ext cx="3306900" cy="3725775"/>
          </a:xfrm>
          <a:prstGeom prst="rect">
            <a:avLst/>
          </a:prstGeom>
        </p:spPr>
        <p:txBody>
          <a:bodyPr wrap="square" lIns="91425" tIns="91425" rIns="91425" bIns="91425" anchor="t" anchorCtr="0"/>
          <a:lstStyle>
            <a:lvl1pPr marL="457200" lvl="0" indent="-393700">
              <a:spcBef>
                <a:spcPts val="600"/>
              </a:spcBef>
              <a:spcAft>
                <a:spcPts val="0"/>
              </a:spcAft>
              <a:buSzPts val="2600"/>
              <a:buChar char="◦"/>
              <a:defRPr sz="2600">
                <a:latin typeface="Calibri" pitchFamily="34" charset="0"/>
              </a:defRPr>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pPr lvl="0"/>
            <a:r>
              <a:rPr lang="en-US" smtClean="0"/>
              <a:t>Click to edit Master text styles</a:t>
            </a:r>
          </a:p>
        </p:txBody>
      </p:sp>
      <p:sp>
        <p:nvSpPr>
          <p:cNvPr id="31" name="Shape 31"/>
          <p:cNvSpPr txBox="1">
            <a:spLocks noGrp="1"/>
          </p:cNvSpPr>
          <p:nvPr>
            <p:ph type="body" idx="2"/>
          </p:nvPr>
        </p:nvSpPr>
        <p:spPr>
          <a:xfrm>
            <a:off x="4671570" y="1200150"/>
            <a:ext cx="3306900" cy="3725775"/>
          </a:xfrm>
          <a:prstGeom prst="rect">
            <a:avLst/>
          </a:prstGeom>
        </p:spPr>
        <p:txBody>
          <a:bodyPr wrap="square" lIns="91425" tIns="91425" rIns="91425" bIns="91425" anchor="t" anchorCtr="0"/>
          <a:lstStyle>
            <a:lvl1pPr marL="457200" lvl="0" indent="-393700">
              <a:spcBef>
                <a:spcPts val="600"/>
              </a:spcBef>
              <a:spcAft>
                <a:spcPts val="0"/>
              </a:spcAft>
              <a:buSzPts val="2600"/>
              <a:buChar char="◦"/>
              <a:defRPr sz="2600">
                <a:latin typeface="Calibri" pitchFamily="34" charset="0"/>
              </a:defRPr>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pPr lvl="0"/>
            <a:r>
              <a:rPr lang="en-US" smtClean="0"/>
              <a:t>Click to edit Master text styles</a:t>
            </a:r>
          </a:p>
        </p:txBody>
      </p:sp>
      <p:cxnSp>
        <p:nvCxnSpPr>
          <p:cNvPr id="32" name="Shape 32"/>
          <p:cNvCxnSpPr/>
          <p:nvPr/>
        </p:nvCxnSpPr>
        <p:spPr>
          <a:xfrm>
            <a:off x="903825" y="-5944"/>
            <a:ext cx="0" cy="5149575"/>
          </a:xfrm>
          <a:prstGeom prst="straightConnector1">
            <a:avLst/>
          </a:prstGeom>
          <a:noFill/>
          <a:ln w="9525" cap="flat" cmpd="sng">
            <a:solidFill>
              <a:srgbClr val="DDDDDD"/>
            </a:solidFill>
            <a:prstDash val="solid"/>
            <a:round/>
            <a:headEnd type="none" w="lg" len="lg"/>
            <a:tailEnd type="none" w="lg" len="lg"/>
          </a:ln>
        </p:spPr>
      </p:cxnSp>
      <p:sp>
        <p:nvSpPr>
          <p:cNvPr id="33" name="Shape 33"/>
          <p:cNvSpPr/>
          <p:nvPr/>
        </p:nvSpPr>
        <p:spPr>
          <a:xfrm>
            <a:off x="808725" y="600563"/>
            <a:ext cx="190200" cy="142650"/>
          </a:xfrm>
          <a:prstGeom prst="ellipse">
            <a:avLst/>
          </a:prstGeom>
          <a:solidFill>
            <a:srgbClr val="DDDDDD"/>
          </a:solidFill>
          <a:ln w="28575" cap="flat" cmpd="sng">
            <a:solidFill>
              <a:srgbClr val="2E3037"/>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latin typeface="Calibri" pitchFamily="34" charset="0"/>
            </a:endParaRPr>
          </a:p>
        </p:txBody>
      </p:sp>
      <p:sp>
        <p:nvSpPr>
          <p:cNvPr id="34" name="Shape 34"/>
          <p:cNvSpPr/>
          <p:nvPr/>
        </p:nvSpPr>
        <p:spPr>
          <a:xfrm>
            <a:off x="769050" y="1396425"/>
            <a:ext cx="269400" cy="202050"/>
          </a:xfrm>
          <a:prstGeom prst="ellipse">
            <a:avLst/>
          </a:prstGeom>
          <a:solidFill>
            <a:srgbClr val="DDDDDD"/>
          </a:solidFill>
          <a:ln w="9525" cap="flat" cmpd="sng">
            <a:solidFill>
              <a:srgbClr val="DDDDDD"/>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latin typeface="Calibri"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165475" y="499481"/>
            <a:ext cx="6858000" cy="344925"/>
          </a:xfrm>
          <a:prstGeom prst="rect">
            <a:avLst/>
          </a:prstGeom>
        </p:spPr>
        <p:txBody>
          <a:bodyPr wrap="square" lIns="91425" tIns="91425" rIns="91425" bIns="91425" anchor="b" anchorCtr="0"/>
          <a:lstStyle>
            <a:lvl1pPr lvl="0" rtl="0">
              <a:spcBef>
                <a:spcPts val="0"/>
              </a:spcBef>
              <a:spcAft>
                <a:spcPts val="0"/>
              </a:spcAft>
              <a:buSzPts val="1800"/>
              <a:buNone/>
              <a:defRPr>
                <a:solidFill>
                  <a:srgbClr val="DDDDDD"/>
                </a:solidFill>
                <a:latin typeface="Calibri" pitchFamily="34" charset="0"/>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r>
              <a:rPr lang="en-US" smtClean="0"/>
              <a:t>Click to edit Master title style</a:t>
            </a:r>
            <a:endParaRPr dirty="0"/>
          </a:p>
        </p:txBody>
      </p:sp>
      <p:sp>
        <p:nvSpPr>
          <p:cNvPr id="37" name="Shape 37"/>
          <p:cNvSpPr txBox="1">
            <a:spLocks noGrp="1"/>
          </p:cNvSpPr>
          <p:nvPr>
            <p:ph type="body" idx="1"/>
          </p:nvPr>
        </p:nvSpPr>
        <p:spPr>
          <a:xfrm>
            <a:off x="1165475" y="1255481"/>
            <a:ext cx="2403600" cy="3670425"/>
          </a:xfrm>
          <a:prstGeom prst="rect">
            <a:avLst/>
          </a:prstGeom>
        </p:spPr>
        <p:txBody>
          <a:bodyPr wrap="square" lIns="91425" tIns="91425" rIns="91425" bIns="91425" anchor="t" anchorCtr="0"/>
          <a:lstStyle>
            <a:lvl1pPr marL="457200" lvl="0" indent="-355600" rtl="0">
              <a:spcBef>
                <a:spcPts val="600"/>
              </a:spcBef>
              <a:spcAft>
                <a:spcPts val="0"/>
              </a:spcAft>
              <a:buSzPts val="2000"/>
              <a:buChar char="◦"/>
              <a:defRPr sz="2000">
                <a:latin typeface="Calibri" pitchFamily="34" charset="0"/>
              </a:defRPr>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pPr lvl="0"/>
            <a:r>
              <a:rPr lang="en-US" smtClean="0"/>
              <a:t>Click to edit Master text styles</a:t>
            </a:r>
          </a:p>
        </p:txBody>
      </p:sp>
      <p:sp>
        <p:nvSpPr>
          <p:cNvPr id="38" name="Shape 38"/>
          <p:cNvSpPr txBox="1">
            <a:spLocks noGrp="1"/>
          </p:cNvSpPr>
          <p:nvPr>
            <p:ph type="body" idx="2"/>
          </p:nvPr>
        </p:nvSpPr>
        <p:spPr>
          <a:xfrm>
            <a:off x="3692249" y="1255481"/>
            <a:ext cx="2403600" cy="3670425"/>
          </a:xfrm>
          <a:prstGeom prst="rect">
            <a:avLst/>
          </a:prstGeom>
        </p:spPr>
        <p:txBody>
          <a:bodyPr wrap="square" lIns="91425" tIns="91425" rIns="91425" bIns="91425" anchor="t" anchorCtr="0"/>
          <a:lstStyle>
            <a:lvl1pPr marL="457200" lvl="0" indent="-355600" rtl="0">
              <a:spcBef>
                <a:spcPts val="600"/>
              </a:spcBef>
              <a:spcAft>
                <a:spcPts val="0"/>
              </a:spcAft>
              <a:buSzPts val="2000"/>
              <a:buChar char="◦"/>
              <a:defRPr sz="2000">
                <a:latin typeface="Calibri" pitchFamily="34" charset="0"/>
              </a:defRPr>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pPr lvl="0"/>
            <a:r>
              <a:rPr lang="en-US" smtClean="0"/>
              <a:t>Click to edit Master text styles</a:t>
            </a:r>
          </a:p>
        </p:txBody>
      </p:sp>
      <p:sp>
        <p:nvSpPr>
          <p:cNvPr id="39" name="Shape 39"/>
          <p:cNvSpPr txBox="1">
            <a:spLocks noGrp="1"/>
          </p:cNvSpPr>
          <p:nvPr>
            <p:ph type="body" idx="3"/>
          </p:nvPr>
        </p:nvSpPr>
        <p:spPr>
          <a:xfrm>
            <a:off x="6219023" y="1255481"/>
            <a:ext cx="2403600" cy="3670425"/>
          </a:xfrm>
          <a:prstGeom prst="rect">
            <a:avLst/>
          </a:prstGeom>
        </p:spPr>
        <p:txBody>
          <a:bodyPr wrap="square" lIns="91425" tIns="91425" rIns="91425" bIns="91425" anchor="t" anchorCtr="0"/>
          <a:lstStyle>
            <a:lvl1pPr marL="457200" lvl="0" indent="-355600" rtl="0">
              <a:spcBef>
                <a:spcPts val="600"/>
              </a:spcBef>
              <a:spcAft>
                <a:spcPts val="0"/>
              </a:spcAft>
              <a:buSzPts val="2000"/>
              <a:buChar char="◦"/>
              <a:defRPr sz="2000">
                <a:latin typeface="Calibri" pitchFamily="34" charset="0"/>
              </a:defRPr>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pPr lvl="0"/>
            <a:r>
              <a:rPr lang="en-US" smtClean="0"/>
              <a:t>Click to edit Master text styles</a:t>
            </a:r>
          </a:p>
        </p:txBody>
      </p:sp>
      <p:cxnSp>
        <p:nvCxnSpPr>
          <p:cNvPr id="40" name="Shape 40"/>
          <p:cNvCxnSpPr/>
          <p:nvPr/>
        </p:nvCxnSpPr>
        <p:spPr>
          <a:xfrm>
            <a:off x="903825" y="-5944"/>
            <a:ext cx="0" cy="5149575"/>
          </a:xfrm>
          <a:prstGeom prst="straightConnector1">
            <a:avLst/>
          </a:prstGeom>
          <a:noFill/>
          <a:ln w="9525" cap="flat" cmpd="sng">
            <a:solidFill>
              <a:srgbClr val="7E003F"/>
            </a:solidFill>
            <a:prstDash val="solid"/>
            <a:round/>
            <a:headEnd type="none" w="lg" len="lg"/>
            <a:tailEnd type="none" w="lg" len="lg"/>
          </a:ln>
        </p:spPr>
      </p:cxnSp>
      <p:sp>
        <p:nvSpPr>
          <p:cNvPr id="41" name="Shape 41"/>
          <p:cNvSpPr/>
          <p:nvPr/>
        </p:nvSpPr>
        <p:spPr>
          <a:xfrm>
            <a:off x="808725" y="600563"/>
            <a:ext cx="190200" cy="142650"/>
          </a:xfrm>
          <a:prstGeom prst="ellipse">
            <a:avLst/>
          </a:prstGeom>
          <a:solidFill>
            <a:srgbClr val="7E003F"/>
          </a:solidFill>
          <a:ln w="28575" cap="flat" cmpd="sng">
            <a:solidFill>
              <a:srgbClr val="2E3037"/>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latin typeface="Calibri" pitchFamily="34" charset="0"/>
            </a:endParaRPr>
          </a:p>
        </p:txBody>
      </p:sp>
      <p:sp>
        <p:nvSpPr>
          <p:cNvPr id="42" name="Shape 42"/>
          <p:cNvSpPr/>
          <p:nvPr/>
        </p:nvSpPr>
        <p:spPr>
          <a:xfrm>
            <a:off x="769050" y="1396425"/>
            <a:ext cx="269400" cy="202050"/>
          </a:xfrm>
          <a:prstGeom prst="ellipse">
            <a:avLst/>
          </a:prstGeom>
          <a:solidFill>
            <a:srgbClr val="2E3037"/>
          </a:solidFill>
          <a:ln w="9525" cap="flat" cmpd="sng">
            <a:solidFill>
              <a:srgbClr val="7E003F"/>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dirty="0">
              <a:solidFill>
                <a:srgbClr val="7E003F"/>
              </a:solidFill>
              <a:latin typeface="Calibri"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165475" y="499481"/>
            <a:ext cx="6858000" cy="344925"/>
          </a:xfrm>
          <a:prstGeom prst="rect">
            <a:avLst/>
          </a:prstGeom>
        </p:spPr>
        <p:txBody>
          <a:bodyPr wrap="square" lIns="91425" tIns="91425" rIns="91425" bIns="91425" anchor="b" anchorCtr="0"/>
          <a:lstStyle>
            <a:lvl1pPr lvl="0">
              <a:spcBef>
                <a:spcPts val="0"/>
              </a:spcBef>
              <a:spcAft>
                <a:spcPts val="0"/>
              </a:spcAft>
              <a:buSzPts val="1800"/>
              <a:buNone/>
              <a:defRPr>
                <a:solidFill>
                  <a:srgbClr val="DDDDDD"/>
                </a:solidFill>
                <a:latin typeface="Calibri" pitchFamily="34" charset="0"/>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r>
              <a:rPr lang="en-US" smtClean="0"/>
              <a:t>Click to edit Master title style</a:t>
            </a:r>
            <a:endParaRPr dirty="0"/>
          </a:p>
        </p:txBody>
      </p:sp>
      <p:cxnSp>
        <p:nvCxnSpPr>
          <p:cNvPr id="45" name="Shape 45"/>
          <p:cNvCxnSpPr/>
          <p:nvPr/>
        </p:nvCxnSpPr>
        <p:spPr>
          <a:xfrm>
            <a:off x="903825" y="-5944"/>
            <a:ext cx="0" cy="5149575"/>
          </a:xfrm>
          <a:prstGeom prst="straightConnector1">
            <a:avLst/>
          </a:prstGeom>
          <a:noFill/>
          <a:ln w="9525" cap="flat" cmpd="sng">
            <a:solidFill>
              <a:srgbClr val="7E003F"/>
            </a:solidFill>
            <a:prstDash val="solid"/>
            <a:round/>
            <a:headEnd type="none" w="lg" len="lg"/>
            <a:tailEnd type="none" w="lg" len="lg"/>
          </a:ln>
        </p:spPr>
      </p:cxnSp>
      <p:sp>
        <p:nvSpPr>
          <p:cNvPr id="46" name="Shape 46"/>
          <p:cNvSpPr/>
          <p:nvPr/>
        </p:nvSpPr>
        <p:spPr>
          <a:xfrm>
            <a:off x="808725" y="600563"/>
            <a:ext cx="190200" cy="142650"/>
          </a:xfrm>
          <a:prstGeom prst="ellipse">
            <a:avLst/>
          </a:prstGeom>
          <a:solidFill>
            <a:srgbClr val="7E003F"/>
          </a:solidFill>
          <a:ln w="28575" cap="flat" cmpd="sng">
            <a:solidFill>
              <a:srgbClr val="2E3037"/>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aption">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1165475" y="4331318"/>
            <a:ext cx="7521300" cy="434025"/>
          </a:xfrm>
          <a:prstGeom prst="rect">
            <a:avLst/>
          </a:prstGeom>
        </p:spPr>
        <p:txBody>
          <a:bodyPr wrap="square" lIns="91425" tIns="91425" rIns="91425" bIns="91425" anchor="t" anchorCtr="0"/>
          <a:lstStyle>
            <a:lvl1pPr marL="457200" lvl="0" indent="-228600">
              <a:spcBef>
                <a:spcPts val="360"/>
              </a:spcBef>
              <a:spcAft>
                <a:spcPts val="0"/>
              </a:spcAft>
              <a:buSzPts val="1800"/>
              <a:buNone/>
              <a:defRPr sz="1800">
                <a:latin typeface="Calibri" pitchFamily="34" charset="0"/>
              </a:defRPr>
            </a:lvl1pPr>
          </a:lstStyle>
          <a:p>
            <a:pPr lvl="0"/>
            <a:r>
              <a:rPr lang="en-US" smtClean="0"/>
              <a:t>Click to edit Master text styles</a:t>
            </a:r>
          </a:p>
        </p:txBody>
      </p:sp>
      <p:cxnSp>
        <p:nvCxnSpPr>
          <p:cNvPr id="49" name="Shape 49"/>
          <p:cNvCxnSpPr/>
          <p:nvPr/>
        </p:nvCxnSpPr>
        <p:spPr>
          <a:xfrm>
            <a:off x="903825" y="-5944"/>
            <a:ext cx="0" cy="5149575"/>
          </a:xfrm>
          <a:prstGeom prst="straightConnector1">
            <a:avLst/>
          </a:prstGeom>
          <a:noFill/>
          <a:ln w="9525" cap="flat" cmpd="sng">
            <a:solidFill>
              <a:srgbClr val="999FA9"/>
            </a:solidFill>
            <a:prstDash val="solid"/>
            <a:round/>
            <a:headEnd type="none" w="lg" len="lg"/>
            <a:tailEnd type="none" w="lg" len="lg"/>
          </a:ln>
        </p:spPr>
      </p:cxnSp>
      <p:sp>
        <p:nvSpPr>
          <p:cNvPr id="50" name="Shape 50"/>
          <p:cNvSpPr/>
          <p:nvPr/>
        </p:nvSpPr>
        <p:spPr>
          <a:xfrm>
            <a:off x="808650" y="4464638"/>
            <a:ext cx="190200" cy="142650"/>
          </a:xfrm>
          <a:prstGeom prst="ellipse">
            <a:avLst/>
          </a:prstGeom>
          <a:solidFill>
            <a:srgbClr val="2E3037"/>
          </a:solidFill>
          <a:ln w="9525" cap="flat" cmpd="sng">
            <a:solidFill>
              <a:srgbClr val="999FA9"/>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1"/>
        <p:cNvGrpSpPr/>
        <p:nvPr/>
      </p:nvGrpSpPr>
      <p:grpSpPr>
        <a:xfrm>
          <a:off x="0" y="0"/>
          <a:ext cx="0" cy="0"/>
          <a:chOff x="0" y="0"/>
          <a:chExt cx="0" cy="0"/>
        </a:xfrm>
      </p:grpSpPr>
      <p:cxnSp>
        <p:nvCxnSpPr>
          <p:cNvPr id="52" name="Shape 52"/>
          <p:cNvCxnSpPr/>
          <p:nvPr/>
        </p:nvCxnSpPr>
        <p:spPr>
          <a:xfrm>
            <a:off x="903825" y="-5944"/>
            <a:ext cx="0" cy="5149575"/>
          </a:xfrm>
          <a:prstGeom prst="straightConnector1">
            <a:avLst/>
          </a:prstGeom>
          <a:noFill/>
          <a:ln w="9525" cap="flat" cmpd="sng">
            <a:solidFill>
              <a:srgbClr val="999FA9"/>
            </a:solidFill>
            <a:prstDash val="solid"/>
            <a:round/>
            <a:headEnd type="none" w="lg" len="lg"/>
            <a:tailEnd type="none" w="lg" len="lg"/>
          </a:ln>
        </p:spPr>
      </p:cxnSp>
      <p:sp>
        <p:nvSpPr>
          <p:cNvPr id="53" name="Shape 53"/>
          <p:cNvSpPr/>
          <p:nvPr/>
        </p:nvSpPr>
        <p:spPr>
          <a:xfrm>
            <a:off x="808650" y="2500425"/>
            <a:ext cx="190200" cy="142650"/>
          </a:xfrm>
          <a:prstGeom prst="ellipse">
            <a:avLst/>
          </a:prstGeom>
          <a:solidFill>
            <a:srgbClr val="2E3037"/>
          </a:solidFill>
          <a:ln w="9525" cap="flat" cmpd="sng">
            <a:solidFill>
              <a:srgbClr val="999FA9"/>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Blank key color">
    <p:bg>
      <p:bgPr>
        <a:solidFill>
          <a:srgbClr val="660033"/>
        </a:solidFill>
        <a:effectLst/>
      </p:bgPr>
    </p:bg>
    <p:spTree>
      <p:nvGrpSpPr>
        <p:cNvPr id="1" name="Shape 54"/>
        <p:cNvGrpSpPr/>
        <p:nvPr/>
      </p:nvGrpSpPr>
      <p:grpSpPr>
        <a:xfrm>
          <a:off x="0" y="0"/>
          <a:ext cx="0" cy="0"/>
          <a:chOff x="0" y="0"/>
          <a:chExt cx="0" cy="0"/>
        </a:xfrm>
      </p:grpSpPr>
      <p:cxnSp>
        <p:nvCxnSpPr>
          <p:cNvPr id="55" name="Shape 55"/>
          <p:cNvCxnSpPr/>
          <p:nvPr/>
        </p:nvCxnSpPr>
        <p:spPr>
          <a:xfrm>
            <a:off x="903825" y="-5944"/>
            <a:ext cx="0" cy="5149575"/>
          </a:xfrm>
          <a:prstGeom prst="straightConnector1">
            <a:avLst/>
          </a:prstGeom>
          <a:noFill/>
          <a:ln w="9525" cap="flat" cmpd="sng">
            <a:solidFill>
              <a:srgbClr val="DDDDDD"/>
            </a:solidFill>
            <a:prstDash val="solid"/>
            <a:round/>
            <a:headEnd type="none" w="lg" len="lg"/>
            <a:tailEnd type="none" w="lg" len="lg"/>
          </a:ln>
        </p:spPr>
      </p:cxnSp>
      <p:sp>
        <p:nvSpPr>
          <p:cNvPr id="56" name="Shape 56"/>
          <p:cNvSpPr/>
          <p:nvPr/>
        </p:nvSpPr>
        <p:spPr>
          <a:xfrm>
            <a:off x="808650" y="2500425"/>
            <a:ext cx="190200" cy="142650"/>
          </a:xfrm>
          <a:prstGeom prst="ellipse">
            <a:avLst/>
          </a:prstGeom>
          <a:solidFill>
            <a:srgbClr val="DDDDDD"/>
          </a:solidFill>
          <a:ln w="9525" cap="flat" cmpd="sng">
            <a:solidFill>
              <a:srgbClr val="DDDDDD"/>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Blank half">
    <p:bg>
      <p:bgPr>
        <a:gradFill flip="none" rotWithShape="1">
          <a:gsLst>
            <a:gs pos="100000">
              <a:srgbClr val="660033"/>
            </a:gs>
            <a:gs pos="20000">
              <a:srgbClr val="000040"/>
            </a:gs>
            <a:gs pos="50000">
              <a:srgbClr val="400040"/>
            </a:gs>
            <a:gs pos="75000">
              <a:srgbClr val="8F0040"/>
            </a:gs>
            <a:gs pos="89999">
              <a:srgbClr val="F27300"/>
            </a:gs>
            <a:gs pos="100000">
              <a:srgbClr val="FFBF00"/>
            </a:gs>
          </a:gsLst>
          <a:lin ang="7800000" scaled="0"/>
          <a:tileRect/>
        </a:gradFill>
        <a:effectLst/>
      </p:bgPr>
    </p:bg>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80583" y="4673650"/>
            <a:ext cx="548700" cy="393600"/>
          </a:xfrm>
          <a:prstGeom prst="rect">
            <a:avLst/>
          </a:prstGeom>
        </p:spPr>
        <p:txBody>
          <a:bodyPr wrap="square" lIns="91425" tIns="91425" rIns="91425" bIns="91425" anchor="ctr" anchorCtr="0">
            <a:noAutofit/>
          </a:bodyPr>
          <a:lstStyle/>
          <a:p>
            <a:fld id="{E927E474-1C5B-4907-B8F0-1E23577D2CA0}"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ubtitle">
  <p:cSld name="1_Subtitle">
    <p:bg>
      <p:bgPr>
        <a:solidFill>
          <a:schemeClr val="bg2">
            <a:lumMod val="40000"/>
            <a:lumOff val="60000"/>
          </a:schemeClr>
        </a:solidFill>
        <a:effectLst/>
      </p:bgPr>
    </p:bg>
    <p:spTree>
      <p:nvGrpSpPr>
        <p:cNvPr id="1" name="Shape 21"/>
        <p:cNvGrpSpPr/>
        <p:nvPr/>
      </p:nvGrpSpPr>
      <p:grpSpPr>
        <a:xfrm>
          <a:off x="0" y="0"/>
          <a:ext cx="0" cy="0"/>
          <a:chOff x="0" y="0"/>
          <a:chExt cx="0" cy="0"/>
        </a:xfrm>
      </p:grpSpPr>
      <p:sp>
        <p:nvSpPr>
          <p:cNvPr id="28" name="Google Shape;28;p3"/>
          <p:cNvSpPr txBox="1">
            <a:spLocks noGrp="1"/>
          </p:cNvSpPr>
          <p:nvPr>
            <p:ph type="ctrTitle"/>
          </p:nvPr>
        </p:nvSpPr>
        <p:spPr>
          <a:xfrm>
            <a:off x="2569800" y="2236800"/>
            <a:ext cx="4004400" cy="956700"/>
          </a:xfrm>
          <a:prstGeom prst="rect">
            <a:avLst/>
          </a:prstGeom>
        </p:spPr>
        <p:txBody>
          <a:bodyPr spcFirstLastPara="1" wrap="square" lIns="91425" tIns="91425" rIns="91425" bIns="91425" anchor="b" anchorCtr="0"/>
          <a:lstStyle>
            <a:lvl1pPr lvl="0" algn="ctr" rtl="0">
              <a:spcBef>
                <a:spcPts val="0"/>
              </a:spcBef>
              <a:spcAft>
                <a:spcPts val="0"/>
              </a:spcAft>
              <a:buClr>
                <a:srgbClr val="000000"/>
              </a:buClr>
              <a:buSzPts val="5200"/>
              <a:buNone/>
              <a:defRPr sz="3200">
                <a:solidFill>
                  <a:srgbClr val="000000"/>
                </a:solidFill>
                <a:latin typeface="Calibri" pitchFamily="34" charset="0"/>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r>
              <a:rPr lang="en-US" dirty="0" smtClean="0"/>
              <a:t>Click to edit Master title style</a:t>
            </a:r>
            <a:endParaRPr dirty="0"/>
          </a:p>
        </p:txBody>
      </p:sp>
      <p:sp>
        <p:nvSpPr>
          <p:cNvPr id="29" name="Google Shape;29;p3"/>
          <p:cNvSpPr txBox="1">
            <a:spLocks noGrp="1"/>
          </p:cNvSpPr>
          <p:nvPr>
            <p:ph type="subTitle" idx="1"/>
          </p:nvPr>
        </p:nvSpPr>
        <p:spPr>
          <a:xfrm>
            <a:off x="2569800" y="3188701"/>
            <a:ext cx="40044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400"/>
              <a:buNone/>
              <a:defRPr sz="1400">
                <a:solidFill>
                  <a:srgbClr val="000000"/>
                </a:solidFill>
                <a:latin typeface="Calibri" pitchFamily="34" charset="0"/>
              </a:defRPr>
            </a:lvl1pPr>
            <a:lvl2pPr lvl="1" algn="ctr" rtl="0">
              <a:spcBef>
                <a:spcPts val="0"/>
              </a:spcBef>
              <a:spcAft>
                <a:spcPts val="0"/>
              </a:spcAft>
              <a:buClr>
                <a:srgbClr val="000000"/>
              </a:buClr>
              <a:buSzPts val="1400"/>
              <a:buNone/>
              <a:defRPr sz="1400">
                <a:solidFill>
                  <a:srgbClr val="000000"/>
                </a:solidFill>
              </a:defRPr>
            </a:lvl2pPr>
            <a:lvl3pPr lvl="2" algn="ctr" rtl="0">
              <a:spcBef>
                <a:spcPts val="0"/>
              </a:spcBef>
              <a:spcAft>
                <a:spcPts val="0"/>
              </a:spcAft>
              <a:buClr>
                <a:srgbClr val="000000"/>
              </a:buClr>
              <a:buSzPts val="1400"/>
              <a:buNone/>
              <a:defRPr sz="1400">
                <a:solidFill>
                  <a:srgbClr val="000000"/>
                </a:solidFill>
              </a:defRPr>
            </a:lvl3pPr>
            <a:lvl4pPr lvl="3" algn="ctr" rtl="0">
              <a:spcBef>
                <a:spcPts val="0"/>
              </a:spcBef>
              <a:spcAft>
                <a:spcPts val="0"/>
              </a:spcAft>
              <a:buClr>
                <a:srgbClr val="000000"/>
              </a:buClr>
              <a:buSzPts val="1400"/>
              <a:buNone/>
              <a:defRPr sz="1400">
                <a:solidFill>
                  <a:srgbClr val="000000"/>
                </a:solidFill>
              </a:defRPr>
            </a:lvl4pPr>
            <a:lvl5pPr lvl="4" algn="ctr" rtl="0">
              <a:spcBef>
                <a:spcPts val="0"/>
              </a:spcBef>
              <a:spcAft>
                <a:spcPts val="0"/>
              </a:spcAft>
              <a:buClr>
                <a:srgbClr val="000000"/>
              </a:buClr>
              <a:buSzPts val="1400"/>
              <a:buNone/>
              <a:defRPr sz="1400">
                <a:solidFill>
                  <a:srgbClr val="000000"/>
                </a:solidFill>
              </a:defRPr>
            </a:lvl5pPr>
            <a:lvl6pPr lvl="5" algn="ctr" rtl="0">
              <a:spcBef>
                <a:spcPts val="0"/>
              </a:spcBef>
              <a:spcAft>
                <a:spcPts val="0"/>
              </a:spcAft>
              <a:buClr>
                <a:srgbClr val="000000"/>
              </a:buClr>
              <a:buSzPts val="1400"/>
              <a:buNone/>
              <a:defRPr sz="1400">
                <a:solidFill>
                  <a:srgbClr val="000000"/>
                </a:solidFill>
              </a:defRPr>
            </a:lvl6pPr>
            <a:lvl7pPr lvl="6" algn="ctr" rtl="0">
              <a:spcBef>
                <a:spcPts val="0"/>
              </a:spcBef>
              <a:spcAft>
                <a:spcPts val="0"/>
              </a:spcAft>
              <a:buClr>
                <a:srgbClr val="000000"/>
              </a:buClr>
              <a:buSzPts val="1400"/>
              <a:buNone/>
              <a:defRPr sz="1400">
                <a:solidFill>
                  <a:srgbClr val="000000"/>
                </a:solidFill>
              </a:defRPr>
            </a:lvl7pPr>
            <a:lvl8pPr lvl="7" algn="ctr" rtl="0">
              <a:spcBef>
                <a:spcPts val="0"/>
              </a:spcBef>
              <a:spcAft>
                <a:spcPts val="0"/>
              </a:spcAft>
              <a:buClr>
                <a:srgbClr val="000000"/>
              </a:buClr>
              <a:buSzPts val="1400"/>
              <a:buNone/>
              <a:defRPr sz="1400">
                <a:solidFill>
                  <a:srgbClr val="000000"/>
                </a:solidFill>
              </a:defRPr>
            </a:lvl8pPr>
            <a:lvl9pPr lvl="8" algn="ctr" rtl="0">
              <a:spcBef>
                <a:spcPts val="0"/>
              </a:spcBef>
              <a:spcAft>
                <a:spcPts val="0"/>
              </a:spcAft>
              <a:buClr>
                <a:srgbClr val="000000"/>
              </a:buClr>
              <a:buSzPts val="1400"/>
              <a:buNone/>
              <a:defRPr sz="1400">
                <a:solidFill>
                  <a:srgbClr val="000000"/>
                </a:solidFill>
              </a:defRPr>
            </a:lvl9pPr>
          </a:lstStyle>
          <a:p>
            <a:r>
              <a:rPr lang="en-US" dirty="0" smtClean="0"/>
              <a:t>Click to edit Master subtitle style</a:t>
            </a:r>
            <a:endParaRPr dirty="0"/>
          </a:p>
        </p:txBody>
      </p:sp>
      <p:pic>
        <p:nvPicPr>
          <p:cNvPr id="14" name="Picture 2" descr="http://cer.ihtm.bg.ac.rs/themes/MirageCER/images/cer.png"/>
          <p:cNvPicPr>
            <a:picLocks noChangeAspect="1" noChangeArrowheads="1"/>
          </p:cNvPicPr>
          <p:nvPr userDrawn="1"/>
        </p:nvPicPr>
        <p:blipFill>
          <a:blip r:embed="rId2" cstate="print"/>
          <a:srcRect/>
          <a:stretch>
            <a:fillRect/>
          </a:stretch>
        </p:blipFill>
        <p:spPr bwMode="auto">
          <a:xfrm>
            <a:off x="251520" y="339502"/>
            <a:ext cx="2187568" cy="1601095"/>
          </a:xfrm>
          <a:prstGeom prst="rect">
            <a:avLst/>
          </a:prstGeom>
          <a:noFill/>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 B">
  <p:cSld name="Blank type B">
    <p:spTree>
      <p:nvGrpSpPr>
        <p:cNvPr id="1" name="Shape 121"/>
        <p:cNvGrpSpPr/>
        <p:nvPr/>
      </p:nvGrpSpPr>
      <p:grpSpPr>
        <a:xfrm>
          <a:off x="0" y="0"/>
          <a:ext cx="0" cy="0"/>
          <a:chOff x="0" y="0"/>
          <a:chExt cx="0" cy="0"/>
        </a:xfrm>
      </p:grpSpPr>
      <p:sp>
        <p:nvSpPr>
          <p:cNvPr id="123" name="Google Shape;123;p12"/>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E927E474-1C5B-4907-B8F0-1E23577D2CA0}"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05"/>
        <p:cNvGrpSpPr/>
        <p:nvPr/>
      </p:nvGrpSpPr>
      <p:grpSpPr>
        <a:xfrm>
          <a:off x="0" y="0"/>
          <a:ext cx="0" cy="0"/>
          <a:chOff x="0" y="0"/>
          <a:chExt cx="0" cy="0"/>
        </a:xfrm>
      </p:grpSpPr>
      <p:sp>
        <p:nvSpPr>
          <p:cNvPr id="112" name="Google Shape;112;p10"/>
          <p:cNvSpPr txBox="1">
            <a:spLocks noGrp="1"/>
          </p:cNvSpPr>
          <p:nvPr>
            <p:ph type="body" idx="1"/>
          </p:nvPr>
        </p:nvSpPr>
        <p:spPr>
          <a:xfrm>
            <a:off x="1069625" y="4406300"/>
            <a:ext cx="4608000" cy="519600"/>
          </a:xfrm>
          <a:prstGeom prst="rect">
            <a:avLst/>
          </a:prstGeom>
        </p:spPr>
        <p:txBody>
          <a:bodyPr spcFirstLastPara="1" wrap="square" lIns="91425" tIns="91425" rIns="91425" bIns="91425" anchor="b" anchorCtr="0"/>
          <a:lstStyle>
            <a:lvl1pPr marL="457200" lvl="0" indent="-228600">
              <a:spcBef>
                <a:spcPts val="360"/>
              </a:spcBef>
              <a:spcAft>
                <a:spcPts val="0"/>
              </a:spcAft>
              <a:buSzPts val="1400"/>
              <a:buNone/>
              <a:defRPr sz="1400"/>
            </a:lvl1pPr>
          </a:lstStyle>
          <a:p>
            <a:pPr lvl="0"/>
            <a:r>
              <a:rPr lang="en-US" smtClean="0"/>
              <a:t>Click to edit Master text styles</a:t>
            </a:r>
          </a:p>
        </p:txBody>
      </p:sp>
      <p:sp>
        <p:nvSpPr>
          <p:cNvPr id="113" name="Google Shape;113;p10"/>
          <p:cNvSpPr txBox="1">
            <a:spLocks noGrp="1"/>
          </p:cNvSpPr>
          <p:nvPr>
            <p:ph type="sldNum" idx="12"/>
          </p:nvPr>
        </p:nvSpPr>
        <p:spPr>
          <a:xfrm>
            <a:off x="8555875" y="4576450"/>
            <a:ext cx="435600" cy="43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927E474-1C5B-4907-B8F0-1E23577D2C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522B8D-8970-4FD8-88B0-43F1DDCE63EC}"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7065A8-36E1-4B16-BB2B-47CAF3B655C2}"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7065A8-36E1-4B16-BB2B-47CAF3B655C2}"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22B8D-8970-4FD8-88B0-43F1DDCE63EC}"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522B8D-8970-4FD8-88B0-43F1DDCE63EC}"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7065A8-36E1-4B16-BB2B-47CAF3B655C2}" type="datetimeFigureOut">
              <a:rPr lang="en-US" smtClean="0"/>
              <a:pPr/>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22B8D-8970-4FD8-88B0-43F1DDCE63EC}" type="datetimeFigureOut">
              <a:rPr lang="en-US" smtClean="0"/>
              <a:pPr/>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22B8D-8970-4FD8-88B0-43F1DDCE63EC}" type="datetimeFigureOut">
              <a:rPr lang="en-US" smtClean="0"/>
              <a:pPr/>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22B8D-8970-4FD8-88B0-43F1DDCE63EC}"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22B8D-8970-4FD8-88B0-43F1DDCE63EC}"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22B8D-8970-4FD8-88B0-43F1DDCE63EC}"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7065A8-36E1-4B16-BB2B-47CAF3B655C2}" type="datetimeFigureOut">
              <a:rPr lang="en-US" smtClean="0"/>
              <a:pPr/>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22B8D-8970-4FD8-88B0-43F1DDCE63EC}"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nk rectangle">
    <p:spTree>
      <p:nvGrpSpPr>
        <p:cNvPr id="1" name="Shape 50"/>
        <p:cNvGrpSpPr/>
        <p:nvPr/>
      </p:nvGrpSpPr>
      <p:grpSpPr>
        <a:xfrm>
          <a:off x="0" y="0"/>
          <a:ext cx="0" cy="0"/>
          <a:chOff x="0" y="0"/>
          <a:chExt cx="0" cy="0"/>
        </a:xfrm>
      </p:grpSpPr>
      <p:sp>
        <p:nvSpPr>
          <p:cNvPr id="52" name="Shape 52"/>
          <p:cNvSpPr txBox="1">
            <a:spLocks noGrp="1"/>
          </p:cNvSpPr>
          <p:nvPr>
            <p:ph type="sldNum" idx="12"/>
          </p:nvPr>
        </p:nvSpPr>
        <p:spPr>
          <a:xfrm>
            <a:off x="4297650" y="4447973"/>
            <a:ext cx="548700" cy="393600"/>
          </a:xfrm>
          <a:prstGeom prst="rect">
            <a:avLst/>
          </a:prstGeom>
        </p:spPr>
        <p:txBody>
          <a:bodyPr wrap="square" lIns="91425" tIns="91425" rIns="91425" bIns="91425" anchor="ctr" anchorCtr="0">
            <a:noAutofit/>
          </a:bodyPr>
          <a:lstStyle/>
          <a:p>
            <a:fld id="{E927E474-1C5B-4907-B8F0-1E23577D2CA0}"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Shape 9"/>
        <p:cNvGrpSpPr/>
        <p:nvPr/>
      </p:nvGrpSpPr>
      <p:grpSpPr>
        <a:xfrm>
          <a:off x="0" y="0"/>
          <a:ext cx="0" cy="0"/>
          <a:chOff x="0" y="0"/>
          <a:chExt cx="0" cy="0"/>
        </a:xfrm>
      </p:grpSpPr>
      <p:sp>
        <p:nvSpPr>
          <p:cNvPr id="11" name="Shape 11"/>
          <p:cNvSpPr txBox="1">
            <a:spLocks noGrp="1"/>
          </p:cNvSpPr>
          <p:nvPr>
            <p:ph type="ctrTitle"/>
          </p:nvPr>
        </p:nvSpPr>
        <p:spPr>
          <a:xfrm>
            <a:off x="3208125" y="3287225"/>
            <a:ext cx="5250300" cy="1159800"/>
          </a:xfrm>
          <a:prstGeom prst="rect">
            <a:avLst/>
          </a:prstGeom>
        </p:spPr>
        <p:txBody>
          <a:bodyPr wrap="square" lIns="91425" tIns="91425" rIns="91425" bIns="91425" anchor="b" anchorCtr="0"/>
          <a:lstStyle>
            <a:lvl1pPr lvl="0" algn="r">
              <a:spcBef>
                <a:spcPts val="0"/>
              </a:spcBef>
              <a:buClr>
                <a:srgbClr val="FFFFFF"/>
              </a:buClr>
              <a:buSzPct val="100000"/>
              <a:buFont typeface="Lato Light"/>
              <a:defRPr sz="5000">
                <a:solidFill>
                  <a:srgbClr val="FFFFFF"/>
                </a:solidFill>
                <a:latin typeface="Lato Light"/>
                <a:ea typeface="Lato Light"/>
                <a:cs typeface="Lato Light"/>
                <a:sym typeface="Lato Light"/>
              </a:defRPr>
            </a:lvl1pPr>
            <a:lvl2pPr lvl="1" algn="r">
              <a:spcBef>
                <a:spcPts val="0"/>
              </a:spcBef>
              <a:buClr>
                <a:srgbClr val="FFFFFF"/>
              </a:buClr>
              <a:buSzPct val="100000"/>
              <a:buFont typeface="Lato Light"/>
              <a:defRPr sz="5000">
                <a:solidFill>
                  <a:srgbClr val="FFFFFF"/>
                </a:solidFill>
                <a:latin typeface="Lato Light"/>
                <a:ea typeface="Lato Light"/>
                <a:cs typeface="Lato Light"/>
                <a:sym typeface="Lato Light"/>
              </a:defRPr>
            </a:lvl2pPr>
            <a:lvl3pPr lvl="2" algn="r">
              <a:spcBef>
                <a:spcPts val="0"/>
              </a:spcBef>
              <a:buClr>
                <a:srgbClr val="FFFFFF"/>
              </a:buClr>
              <a:buSzPct val="100000"/>
              <a:buFont typeface="Lato Light"/>
              <a:defRPr sz="5000">
                <a:solidFill>
                  <a:srgbClr val="FFFFFF"/>
                </a:solidFill>
                <a:latin typeface="Lato Light"/>
                <a:ea typeface="Lato Light"/>
                <a:cs typeface="Lato Light"/>
                <a:sym typeface="Lato Light"/>
              </a:defRPr>
            </a:lvl3pPr>
            <a:lvl4pPr lvl="3" algn="r">
              <a:spcBef>
                <a:spcPts val="0"/>
              </a:spcBef>
              <a:buClr>
                <a:srgbClr val="FFFFFF"/>
              </a:buClr>
              <a:buSzPct val="100000"/>
              <a:buFont typeface="Lato Light"/>
              <a:defRPr sz="5000">
                <a:solidFill>
                  <a:srgbClr val="FFFFFF"/>
                </a:solidFill>
                <a:latin typeface="Lato Light"/>
                <a:ea typeface="Lato Light"/>
                <a:cs typeface="Lato Light"/>
                <a:sym typeface="Lato Light"/>
              </a:defRPr>
            </a:lvl4pPr>
            <a:lvl5pPr lvl="4" algn="r">
              <a:spcBef>
                <a:spcPts val="0"/>
              </a:spcBef>
              <a:buClr>
                <a:srgbClr val="FFFFFF"/>
              </a:buClr>
              <a:buSzPct val="100000"/>
              <a:buFont typeface="Lato Light"/>
              <a:defRPr sz="5000">
                <a:solidFill>
                  <a:srgbClr val="FFFFFF"/>
                </a:solidFill>
                <a:latin typeface="Lato Light"/>
                <a:ea typeface="Lato Light"/>
                <a:cs typeface="Lato Light"/>
                <a:sym typeface="Lato Light"/>
              </a:defRPr>
            </a:lvl5pPr>
            <a:lvl6pPr lvl="5" algn="r">
              <a:spcBef>
                <a:spcPts val="0"/>
              </a:spcBef>
              <a:buClr>
                <a:srgbClr val="FFFFFF"/>
              </a:buClr>
              <a:buSzPct val="100000"/>
              <a:buFont typeface="Lato Light"/>
              <a:defRPr sz="5000">
                <a:solidFill>
                  <a:srgbClr val="FFFFFF"/>
                </a:solidFill>
                <a:latin typeface="Lato Light"/>
                <a:ea typeface="Lato Light"/>
                <a:cs typeface="Lato Light"/>
                <a:sym typeface="Lato Light"/>
              </a:defRPr>
            </a:lvl6pPr>
            <a:lvl7pPr lvl="6" algn="r">
              <a:spcBef>
                <a:spcPts val="0"/>
              </a:spcBef>
              <a:buClr>
                <a:srgbClr val="FFFFFF"/>
              </a:buClr>
              <a:buSzPct val="100000"/>
              <a:buFont typeface="Lato Light"/>
              <a:defRPr sz="5000">
                <a:solidFill>
                  <a:srgbClr val="FFFFFF"/>
                </a:solidFill>
                <a:latin typeface="Lato Light"/>
                <a:ea typeface="Lato Light"/>
                <a:cs typeface="Lato Light"/>
                <a:sym typeface="Lato Light"/>
              </a:defRPr>
            </a:lvl7pPr>
            <a:lvl8pPr lvl="7" algn="r">
              <a:spcBef>
                <a:spcPts val="0"/>
              </a:spcBef>
              <a:buClr>
                <a:srgbClr val="FFFFFF"/>
              </a:buClr>
              <a:buSzPct val="100000"/>
              <a:buFont typeface="Lato Light"/>
              <a:defRPr sz="5000">
                <a:solidFill>
                  <a:srgbClr val="FFFFFF"/>
                </a:solidFill>
                <a:latin typeface="Lato Light"/>
                <a:ea typeface="Lato Light"/>
                <a:cs typeface="Lato Light"/>
                <a:sym typeface="Lato Light"/>
              </a:defRPr>
            </a:lvl8pPr>
            <a:lvl9pPr lvl="8" algn="r">
              <a:spcBef>
                <a:spcPts val="0"/>
              </a:spcBef>
              <a:buClr>
                <a:srgbClr val="FFFFFF"/>
              </a:buClr>
              <a:buSzPct val="100000"/>
              <a:buFont typeface="Lato Light"/>
              <a:defRPr sz="5000">
                <a:solidFill>
                  <a:srgbClr val="FFFFFF"/>
                </a:solidFill>
                <a:latin typeface="Lato Light"/>
                <a:ea typeface="Lato Light"/>
                <a:cs typeface="Lato Light"/>
                <a:sym typeface="Lato Light"/>
              </a:defRPr>
            </a:lvl9pPr>
          </a:lstStyle>
          <a:p>
            <a:r>
              <a:rPr lang="en-US" smtClean="0"/>
              <a:t>Click to edit Master title style</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7065A8-36E1-4B16-BB2B-47CAF3B655C2}"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7065A8-36E1-4B16-BB2B-47CAF3B655C2}"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8D31A0-41C7-48EE-BD32-2E99A74A2FCB}"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8D31A0-41C7-48EE-BD32-2E99A74A2FCB}"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7065A8-36E1-4B16-BB2B-47CAF3B655C2}" type="datetimeFigureOut">
              <a:rPr lang="en-US" smtClean="0"/>
              <a:pPr/>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8D31A0-41C7-48EE-BD32-2E99A74A2FCB}" type="datetimeFigureOut">
              <a:rPr lang="en-US" smtClean="0"/>
              <a:pPr/>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D31A0-41C7-48EE-BD32-2E99A74A2FCB}" type="datetimeFigureOut">
              <a:rPr lang="en-US" smtClean="0"/>
              <a:pPr/>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22B8D-8970-4FD8-88B0-43F1DDCE63EC}" type="datetimeFigureOut">
              <a:rPr lang="en-US" smtClean="0"/>
              <a:pPr/>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D31A0-41C7-48EE-BD32-2E99A74A2FCB}"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8D31A0-41C7-48EE-BD32-2E99A74A2FCB}"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D31A0-41C7-48EE-BD32-2E99A74A2FCB}"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8D31A0-41C7-48EE-BD32-2E99A74A2FCB}"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22B8D-8970-4FD8-88B0-43F1DDCE63EC}" type="datetimeFigureOut">
              <a:rPr lang="en-US" smtClean="0"/>
              <a:pPr/>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22B8D-8970-4FD8-88B0-43F1DDCE63EC}"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22B8D-8970-4FD8-88B0-43F1DDCE63EC}"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7E474-1C5B-4907-B8F0-1E23577D2C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522B8D-8970-4FD8-88B0-43F1DDCE63EC}" type="datetimeFigureOut">
              <a:rPr lang="en-US" smtClean="0"/>
              <a:pPr/>
              <a:t>4/15/2019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927E474-1C5B-4907-B8F0-1E23577D2C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99" r:id="rId12"/>
    <p:sldLayoutId id="2147483746" r:id="rId13"/>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18D31A0-41C7-48EE-BD32-2E99A74A2FCB}" type="datetimeFigureOut">
              <a:rPr lang="en-US" smtClean="0"/>
              <a:pPr/>
              <a:t>4/15/2019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927E474-1C5B-4907-B8F0-1E23577D2C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47" r:id="rId12"/>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E3037"/>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65475" y="499481"/>
            <a:ext cx="6858000" cy="344925"/>
          </a:xfrm>
          <a:prstGeom prst="rect">
            <a:avLst/>
          </a:prstGeom>
          <a:noFill/>
          <a:ln>
            <a:noFill/>
          </a:ln>
        </p:spPr>
        <p:txBody>
          <a:bodyPr wrap="square" lIns="91425" tIns="91425" rIns="91425" bIns="91425" anchor="b" anchorCtr="0"/>
          <a:lstStyle>
            <a:lvl1pPr lv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1pPr>
            <a:lvl2pPr lvl="1">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2pPr>
            <a:lvl3pPr lvl="2">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3pPr>
            <a:lvl4pPr lvl="3">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4pPr>
            <a:lvl5pPr lvl="4">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5pPr>
            <a:lvl6pPr lvl="5">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6pPr>
            <a:lvl7pPr lvl="6">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7pPr>
            <a:lvl8pPr lvl="7">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8pPr>
            <a:lvl9pPr lvl="8">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9pPr>
          </a:lstStyle>
          <a:p>
            <a:endParaRPr dirty="0"/>
          </a:p>
        </p:txBody>
      </p:sp>
      <p:sp>
        <p:nvSpPr>
          <p:cNvPr id="7" name="Shape 7"/>
          <p:cNvSpPr txBox="1">
            <a:spLocks noGrp="1"/>
          </p:cNvSpPr>
          <p:nvPr>
            <p:ph type="body" idx="1"/>
          </p:nvPr>
        </p:nvSpPr>
        <p:spPr>
          <a:xfrm>
            <a:off x="1165498" y="1200150"/>
            <a:ext cx="6858000" cy="3725775"/>
          </a:xfrm>
          <a:prstGeom prst="rect">
            <a:avLst/>
          </a:prstGeom>
          <a:noFill/>
          <a:ln>
            <a:noFill/>
          </a:ln>
        </p:spPr>
        <p:txBody>
          <a:bodyPr wrap="square" lIns="91425" tIns="91425" rIns="91425" bIns="91425" anchor="t" anchorCtr="0"/>
          <a:lstStyle>
            <a:lvl1pPr marL="457200" lvl="0" indent="-419100">
              <a:spcBef>
                <a:spcPts val="600"/>
              </a:spcBef>
              <a:spcAft>
                <a:spcPts val="0"/>
              </a:spcAft>
              <a:buClr>
                <a:srgbClr val="F3F3F3"/>
              </a:buClr>
              <a:buSzPts val="3000"/>
              <a:buFont typeface="Quicksand"/>
              <a:buChar char="◦"/>
              <a:defRPr sz="3000">
                <a:solidFill>
                  <a:srgbClr val="F3F3F3"/>
                </a:solidFill>
                <a:latin typeface="Quicksand"/>
                <a:ea typeface="Quicksand"/>
                <a:cs typeface="Quicksand"/>
                <a:sym typeface="Quicksand"/>
              </a:defRPr>
            </a:lvl1pPr>
            <a:lvl2pPr marL="914400" lvl="1" indent="-38100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2pPr>
            <a:lvl3pPr marL="1371600" lvl="2" indent="-38100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3pPr>
            <a:lvl4pPr marL="1828800" lvl="3"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4pPr>
            <a:lvl5pPr marL="2286000" lvl="4"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5pPr>
            <a:lvl6pPr marL="2743200" lvl="5"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6pPr>
            <a:lvl7pPr marL="3200400" lvl="6"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7pPr>
            <a:lvl8pPr marL="3657600" lvl="7"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8pPr>
            <a:lvl9pPr marL="4114800" lvl="8"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9pPr>
          </a:lstStyle>
          <a:p>
            <a:endParaRPr dirty="0"/>
          </a:p>
        </p:txBody>
      </p:sp>
    </p:spTree>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Calibri" pitchFamily="34" charset="0"/>
          <a:ea typeface="Calibri" pitchFamily="34" charset="0"/>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Calibri" pitchFamily="34" charset="0"/>
          <a:ea typeface="Calibri" pitchFamily="34" charset="0"/>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522B8D-8970-4FD8-88B0-43F1DDCE63EC}" type="datetimeFigureOut">
              <a:rPr lang="en-US" smtClean="0"/>
              <a:pPr/>
              <a:t>4/15/2019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927E474-1C5B-4907-B8F0-1E23577D2C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18D31A0-41C7-48EE-BD32-2E99A74A2FCB}" type="datetimeFigureOut">
              <a:rPr lang="en-US" smtClean="0"/>
              <a:pPr/>
              <a:t>4/15/2019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927E474-1C5B-4907-B8F0-1E23577D2C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hyperlink" Target="http://cer.ihtm.bg.ac.rs/register"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view-source:http://nardus.mpn.gov.rs/repository/projectData.xml"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hyperlink" Target="http://www.sherpa.ac.uk/romeo/index.php"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www.sherpa.ac.uk/romeo/index.php" TargetMode="Externa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cer.ihtm.bg.ac.rs/" TargetMode="Externa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dx.doi.org/10.1016/j.powtec.2013.06.021" TargetMode="External"/><Relationship Id="rId2" Type="http://schemas.openxmlformats.org/officeDocument/2006/relationships/hyperlink" Target="http://www.sherpa.ac.uk/romeo/index.php" TargetMode="External"/><Relationship Id="rId1" Type="http://schemas.openxmlformats.org/officeDocument/2006/relationships/slideLayout" Target="../slideLayouts/slideLayout7.xml"/><Relationship Id="rId4" Type="http://schemas.openxmlformats.org/officeDocument/2006/relationships/hyperlink" Target="https://creativecommons.org/licenses/by-nc-nd/3.0/rs/deed.en"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016/j.colsurfb.2016.09.041" TargetMode="External"/><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hyperlink" Target="https://sparcopen.org/our-work/author-rights/brochure-html/"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hyperlink" Target="https://sparcopen.org/our-work/author-rights/brochure-html/"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hyperlink" Target="http://www.mpn.gov.rs/wp-content/uploads/2018/07/Platforma-za-otvorenu-nauku.pdf"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hyperlink" Target="http://scindeks.ceon.rs/PublicationPolicy.aspx?issn=1450-5339"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8" Type="http://schemas.openxmlformats.org/officeDocument/2006/relationships/hyperlink" Target="https://creativecommons.org/licenses/by-nd/4.0/" TargetMode="External"/><Relationship Id="rId13" Type="http://schemas.openxmlformats.org/officeDocument/2006/relationships/image" Target="../media/image74.png"/><Relationship Id="rId3" Type="http://schemas.openxmlformats.org/officeDocument/2006/relationships/hyperlink" Target="https://creativecommons.org/licenses/by/4.0/" TargetMode="External"/><Relationship Id="rId7" Type="http://schemas.openxmlformats.org/officeDocument/2006/relationships/image" Target="../media/image71.png"/><Relationship Id="rId12" Type="http://schemas.openxmlformats.org/officeDocument/2006/relationships/hyperlink" Target="https://creativecommons.org/licenses/by-nc-nd/4.0/" TargetMode="External"/><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hyperlink" Target="https://creativecommons.org/licenses/by-nc/4.0/" TargetMode="External"/><Relationship Id="rId11" Type="http://schemas.openxmlformats.org/officeDocument/2006/relationships/image" Target="../media/image73.png"/><Relationship Id="rId5" Type="http://schemas.openxmlformats.org/officeDocument/2006/relationships/image" Target="../media/image70.png"/><Relationship Id="rId10" Type="http://schemas.openxmlformats.org/officeDocument/2006/relationships/hyperlink" Target="https://creativecommons.org/licenses/by-nc-sa/4.0/" TargetMode="External"/><Relationship Id="rId4" Type="http://schemas.openxmlformats.org/officeDocument/2006/relationships/image" Target="../media/image69.png"/><Relationship Id="rId9" Type="http://schemas.openxmlformats.org/officeDocument/2006/relationships/image" Target="../media/image72.png"/><Relationship Id="rId14" Type="http://schemas.openxmlformats.org/officeDocument/2006/relationships/hyperlink" Target="https://creativecommons.org/publicdomain/zero/1.0/"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hyperlink" Target="view-source:http://nardus.mpn.gov.rs/repository/projectData.xml" TargetMode="Externa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hyperlink" Target="view-source:http://nardus.mpn.gov.rs/repository/projectData.xml" TargetMode="Externa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hyperlink" Target="view-source:http://nardus.mpn.gov.rs/repository/projectData.xml" TargetMode="Externa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hyperlink" Target="view-source:http://nardus.mpn.gov.rs/repository/projectData.xml" TargetMode="Externa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2" Type="http://schemas.openxmlformats.org/officeDocument/2006/relationships/hyperlink" Target="view-source:http://nardus.mpn.gov.rs/repository/projectData.xml" TargetMode="Externa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hyperlink" Target="view-source:http://nardus.mpn.gov.rs/repository/projectData.xml" TargetMode="Externa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hyperlink" Target="view-source:http://nardus.mpn.gov.rs/repository/projectData.xml" TargetMode="External"/><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3" Type="http://schemas.openxmlformats.org/officeDocument/2006/relationships/hyperlink" Target="http://combinepdf.com/" TargetMode="External"/><Relationship Id="rId7" Type="http://schemas.openxmlformats.org/officeDocument/2006/relationships/hyperlink" Target="http://pdfjoiner.com/" TargetMode="External"/><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hyperlink" Target="https://www.pdfmerge.com/" TargetMode="External"/><Relationship Id="rId5" Type="http://schemas.openxmlformats.org/officeDocument/2006/relationships/hyperlink" Target="https://smallpdf.com/merge-pdf" TargetMode="External"/><Relationship Id="rId4" Type="http://schemas.openxmlformats.org/officeDocument/2006/relationships/hyperlink" Target="https://www.ilovepdf.com/merge_pdf"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hyperlink" Target="http://cer.ihtm.bg.ac.rs/Echo/" TargetMode="External"/><Relationship Id="rId2" Type="http://schemas.openxmlformats.org/officeDocument/2006/relationships/image" Target="../media/image76.png"/><Relationship Id="rId1" Type="http://schemas.openxmlformats.org/officeDocument/2006/relationships/slideLayout" Target="../slideLayouts/slideLayout38.xml"/><Relationship Id="rId4" Type="http://schemas.openxmlformats.org/officeDocument/2006/relationships/image" Target="../media/image77.png"/></Relationships>
</file>

<file path=ppt/slides/_rels/slide61.xml.rels><?xml version="1.0" encoding="UTF-8" standalone="yes"?>
<Relationships xmlns="http://schemas.openxmlformats.org/package/2006/relationships"><Relationship Id="rId3" Type="http://schemas.openxmlformats.org/officeDocument/2006/relationships/hyperlink" Target="http://cer.ihtm.bg.ac.rs/Bibliography/" TargetMode="External"/><Relationship Id="rId2" Type="http://schemas.openxmlformats.org/officeDocument/2006/relationships/image" Target="../media/image78.png"/><Relationship Id="rId1" Type="http://schemas.openxmlformats.org/officeDocument/2006/relationships/slideLayout" Target="../slideLayouts/slideLayout38.xml"/><Relationship Id="rId4" Type="http://schemas.openxmlformats.org/officeDocument/2006/relationships/image" Target="../media/image7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6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unpaywall.org/products/extension" TargetMode="External"/><Relationship Id="rId4" Type="http://schemas.openxmlformats.org/officeDocument/2006/relationships/image" Target="../media/image87.png"/></Relationships>
</file>

<file path=ppt/slides/_rels/slide6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hyperlink" Target="https://www.worldcat.org/" TargetMode="Externa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6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95.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0175" y="2727642"/>
            <a:ext cx="6767100" cy="532350"/>
          </a:xfrm>
        </p:spPr>
        <p:txBody>
          <a:bodyPr>
            <a:noAutofit/>
          </a:bodyPr>
          <a:lstStyle/>
          <a:p>
            <a:r>
              <a:rPr lang="ru-RU" sz="2800" dirty="0" smtClean="0">
                <a:solidFill>
                  <a:srgbClr val="3644AA"/>
                </a:solidFill>
              </a:rPr>
              <a:t>ЦЕР - Централни </a:t>
            </a:r>
            <a:r>
              <a:rPr lang="sr-Cyrl-RS" sz="2800" dirty="0" smtClean="0">
                <a:solidFill>
                  <a:srgbClr val="3644AA"/>
                </a:solidFill>
              </a:rPr>
              <a:t>р</a:t>
            </a:r>
            <a:r>
              <a:rPr lang="ru-RU" sz="2800" dirty="0" smtClean="0">
                <a:solidFill>
                  <a:srgbClr val="3644AA"/>
                </a:solidFill>
              </a:rPr>
              <a:t>епозиторијум ИХТМ-а</a:t>
            </a:r>
            <a:r>
              <a:rPr lang="ru-RU" sz="6000" dirty="0" smtClean="0"/>
              <a:t> </a:t>
            </a:r>
            <a:endParaRPr lang="ru-RU" sz="6000" dirty="0"/>
          </a:p>
        </p:txBody>
      </p:sp>
      <p:sp>
        <p:nvSpPr>
          <p:cNvPr id="3" name="Subtitle 2"/>
          <p:cNvSpPr>
            <a:spLocks noGrp="1"/>
          </p:cNvSpPr>
          <p:nvPr>
            <p:ph type="subTitle" idx="1"/>
          </p:nvPr>
        </p:nvSpPr>
        <p:spPr>
          <a:xfrm>
            <a:off x="1530175" y="3370853"/>
            <a:ext cx="6927900" cy="353025"/>
          </a:xfrm>
        </p:spPr>
        <p:txBody>
          <a:bodyPr/>
          <a:lstStyle/>
          <a:p>
            <a:pPr>
              <a:buNone/>
            </a:pPr>
            <a:r>
              <a:rPr lang="sr-Cyrl-RS" sz="2000" i="1" dirty="0" smtClean="0">
                <a:solidFill>
                  <a:schemeClr val="bg1"/>
                </a:solidFill>
                <a:latin typeface="Calibri" pitchFamily="34" charset="0"/>
              </a:rPr>
              <a:t>Упутство за кориснике</a:t>
            </a:r>
            <a:endParaRPr lang="en-US" sz="2000" i="1" dirty="0">
              <a:solidFill>
                <a:schemeClr val="bg1"/>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sz="4000" dirty="0" smtClean="0">
                <a:solidFill>
                  <a:schemeClr val="bg1"/>
                </a:solidFill>
                <a:latin typeface="Calibri" pitchFamily="34" charset="0"/>
              </a:rPr>
              <a:t>Унос податка</a:t>
            </a:r>
            <a:endParaRPr lang="en-US" sz="4000" dirty="0">
              <a:solidFill>
                <a:schemeClr val="bg1"/>
              </a:solidFill>
              <a:latin typeface="Calibri" pitchFamily="34" charset="0"/>
            </a:endParaRPr>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Cyrl-RS" sz="2000" dirty="0" smtClean="0">
                <a:solidFill>
                  <a:schemeClr val="tx1">
                    <a:lumMod val="50000"/>
                    <a:lumOff val="50000"/>
                  </a:schemeClr>
                </a:solidFill>
                <a:latin typeface="Calibri" pitchFamily="34" charset="0"/>
              </a:rPr>
              <a:t>Регистрација корисника</a:t>
            </a:r>
            <a:endParaRPr lang="en-US" sz="2000" dirty="0">
              <a:solidFill>
                <a:schemeClr val="tx1">
                  <a:lumMod val="50000"/>
                  <a:lumOff val="50000"/>
                </a:schemeClr>
              </a:solidFill>
              <a:latin typeface="Calibri" pitchFamily="34" charset="0"/>
            </a:endParaRPr>
          </a:p>
        </p:txBody>
      </p:sp>
      <p:sp>
        <p:nvSpPr>
          <p:cNvPr id="7" name="Text Placeholder 6"/>
          <p:cNvSpPr>
            <a:spLocks noGrp="1"/>
          </p:cNvSpPr>
          <p:nvPr>
            <p:ph type="body" idx="1"/>
          </p:nvPr>
        </p:nvSpPr>
        <p:spPr/>
        <p:txBody>
          <a:bodyPr/>
          <a:lstStyle/>
          <a:p>
            <a:pPr marL="87313" indent="0">
              <a:buNone/>
            </a:pPr>
            <a:r>
              <a:rPr lang="sr-Cyrl-RS" sz="1400" dirty="0" smtClean="0">
                <a:solidFill>
                  <a:schemeClr val="accent1">
                    <a:lumMod val="50000"/>
                  </a:schemeClr>
                </a:solidFill>
                <a:latin typeface="Calibri" pitchFamily="34" charset="0"/>
              </a:rPr>
              <a:t>Да би могли самостално да депонују публикације у репозиторијум, истраживачи морају да имају регистроване корисничке налоге и одговарајућа овлашћења. Регистрација се врши попуњавањем следећег формулара </a:t>
            </a:r>
            <a:r>
              <a:rPr lang="en-US" sz="1400" dirty="0" smtClean="0">
                <a:solidFill>
                  <a:schemeClr val="accent1">
                    <a:lumMod val="50000"/>
                  </a:schemeClr>
                </a:solidFill>
                <a:hlinkClick r:id="rId3"/>
              </a:rPr>
              <a:t>http://cer.ihtm.bg.ac.rs/register</a:t>
            </a:r>
            <a:r>
              <a:rPr lang="en-US" sz="1400" dirty="0" smtClean="0">
                <a:solidFill>
                  <a:schemeClr val="accent1">
                    <a:lumMod val="50000"/>
                  </a:schemeClr>
                </a:solidFill>
              </a:rPr>
              <a:t>, </a:t>
            </a:r>
            <a:r>
              <a:rPr lang="sr-Cyrl-RS" sz="1400" dirty="0" smtClean="0">
                <a:solidFill>
                  <a:schemeClr val="accent1">
                    <a:lumMod val="50000"/>
                  </a:schemeClr>
                </a:solidFill>
                <a:latin typeface="Calibri" pitchFamily="34" charset="0"/>
              </a:rPr>
              <a:t>а овлашћења додељује администратор непосредно након регистрације.</a:t>
            </a:r>
            <a:endParaRPr lang="en-US" sz="1400" dirty="0" smtClean="0">
              <a:solidFill>
                <a:schemeClr val="accent1">
                  <a:lumMod val="50000"/>
                </a:schemeClr>
              </a:solidFill>
              <a:latin typeface="Calibri" pitchFamily="34" charset="0"/>
            </a:endParaRPr>
          </a:p>
          <a:p>
            <a:pPr>
              <a:buNone/>
            </a:pPr>
            <a:endParaRPr lang="en-US" sz="1400" dirty="0">
              <a:solidFill>
                <a:schemeClr val="accent1">
                  <a:lumMod val="50000"/>
                </a:schemeClr>
              </a:solidFill>
              <a:latin typeface="Calibri" pitchFamily="34" charset="0"/>
            </a:endParaRPr>
          </a:p>
        </p:txBody>
      </p:sp>
      <p:pic>
        <p:nvPicPr>
          <p:cNvPr id="115713" name="Picture 1"/>
          <p:cNvPicPr>
            <a:picLocks noChangeAspect="1" noChangeArrowheads="1"/>
          </p:cNvPicPr>
          <p:nvPr/>
        </p:nvPicPr>
        <p:blipFill>
          <a:blip r:embed="rId4" cstate="print"/>
          <a:srcRect/>
          <a:stretch>
            <a:fillRect/>
          </a:stretch>
        </p:blipFill>
        <p:spPr bwMode="auto">
          <a:xfrm>
            <a:off x="1331639" y="2571750"/>
            <a:ext cx="5497767" cy="22019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528" y="3003798"/>
            <a:ext cx="1800200" cy="1754326"/>
          </a:xfrm>
          <a:prstGeom prst="rect">
            <a:avLst/>
          </a:prstGeom>
          <a:noFill/>
        </p:spPr>
        <p:txBody>
          <a:bodyPr wrap="square" rtlCol="0">
            <a:spAutoFit/>
          </a:bodyPr>
          <a:lstStyle/>
          <a:p>
            <a:pPr>
              <a:lnSpc>
                <a:spcPct val="150000"/>
              </a:lnSpc>
            </a:pPr>
            <a:r>
              <a:rPr lang="sr-Cyrl-RS" sz="1200" dirty="0" smtClean="0">
                <a:solidFill>
                  <a:schemeClr val="bg1"/>
                </a:solidFill>
                <a:latin typeface="Calibri" pitchFamily="34" charset="0"/>
              </a:rPr>
              <a:t>Након регистрације, пријавите се уз помоћ приступних података (корисничко име и лозинка) које сте дефинисали.</a:t>
            </a:r>
          </a:p>
        </p:txBody>
      </p:sp>
      <p:pic>
        <p:nvPicPr>
          <p:cNvPr id="113665" name="Picture 1"/>
          <p:cNvPicPr>
            <a:picLocks noChangeAspect="1" noChangeArrowheads="1"/>
          </p:cNvPicPr>
          <p:nvPr/>
        </p:nvPicPr>
        <p:blipFill>
          <a:blip r:embed="rId2" cstate="print"/>
          <a:srcRect/>
          <a:stretch>
            <a:fillRect/>
          </a:stretch>
        </p:blipFill>
        <p:spPr bwMode="auto">
          <a:xfrm>
            <a:off x="1331640" y="0"/>
            <a:ext cx="7408780" cy="699542"/>
          </a:xfrm>
          <a:prstGeom prst="rect">
            <a:avLst/>
          </a:prstGeom>
          <a:noFill/>
          <a:ln w="9525">
            <a:noFill/>
            <a:miter lim="800000"/>
            <a:headEnd/>
            <a:tailEnd/>
          </a:ln>
        </p:spPr>
      </p:pic>
      <p:pic>
        <p:nvPicPr>
          <p:cNvPr id="113666" name="Picture 2"/>
          <p:cNvPicPr>
            <a:picLocks noChangeAspect="1" noChangeArrowheads="1"/>
          </p:cNvPicPr>
          <p:nvPr/>
        </p:nvPicPr>
        <p:blipFill>
          <a:blip r:embed="rId3" cstate="print"/>
          <a:srcRect/>
          <a:stretch>
            <a:fillRect/>
          </a:stretch>
        </p:blipFill>
        <p:spPr bwMode="auto">
          <a:xfrm>
            <a:off x="2051720" y="987574"/>
            <a:ext cx="6564213" cy="375435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1"/>
          <p:cNvPicPr>
            <a:picLocks noChangeAspect="1" noChangeArrowheads="1"/>
          </p:cNvPicPr>
          <p:nvPr/>
        </p:nvPicPr>
        <p:blipFill>
          <a:blip r:embed="rId2" cstate="print"/>
          <a:srcRect/>
          <a:stretch>
            <a:fillRect/>
          </a:stretch>
        </p:blipFill>
        <p:spPr bwMode="auto">
          <a:xfrm>
            <a:off x="2195736" y="0"/>
            <a:ext cx="6605812" cy="5143500"/>
          </a:xfrm>
          <a:prstGeom prst="rect">
            <a:avLst/>
          </a:prstGeom>
          <a:noFill/>
          <a:ln w="9525">
            <a:noFill/>
            <a:miter lim="800000"/>
            <a:headEnd/>
            <a:tailEnd/>
          </a:ln>
        </p:spPr>
      </p:pic>
      <p:sp>
        <p:nvSpPr>
          <p:cNvPr id="5" name="Rectangle 4"/>
          <p:cNvSpPr/>
          <p:nvPr/>
        </p:nvSpPr>
        <p:spPr>
          <a:xfrm>
            <a:off x="8028384" y="51470"/>
            <a:ext cx="720080" cy="144016"/>
          </a:xfrm>
          <a:prstGeom prst="rect">
            <a:avLst/>
          </a:prstGeom>
          <a:solidFill>
            <a:srgbClr val="3644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028384" y="0"/>
            <a:ext cx="792088" cy="261610"/>
          </a:xfrm>
          <a:prstGeom prst="rect">
            <a:avLst/>
          </a:prstGeom>
          <a:noFill/>
        </p:spPr>
        <p:txBody>
          <a:bodyPr wrap="square" rtlCol="0">
            <a:spAutoFit/>
          </a:bodyPr>
          <a:lstStyle/>
          <a:p>
            <a:r>
              <a:rPr lang="sr-Cyrl-RS" sz="1100" dirty="0" smtClean="0">
                <a:solidFill>
                  <a:schemeClr val="bg1"/>
                </a:solidFill>
              </a:rPr>
              <a:t>корисник</a:t>
            </a:r>
            <a:endParaRPr lang="en-US" sz="1100" dirty="0">
              <a:solidFill>
                <a:schemeClr val="bg1"/>
              </a:solidFill>
            </a:endParaRPr>
          </a:p>
        </p:txBody>
      </p:sp>
      <p:cxnSp>
        <p:nvCxnSpPr>
          <p:cNvPr id="7" name="Straight Arrow Connector 6"/>
          <p:cNvCxnSpPr>
            <a:stCxn id="8" idx="0"/>
          </p:cNvCxnSpPr>
          <p:nvPr/>
        </p:nvCxnSpPr>
        <p:spPr>
          <a:xfrm flipV="1">
            <a:off x="6012160" y="339502"/>
            <a:ext cx="2232248" cy="1080120"/>
          </a:xfrm>
          <a:prstGeom prst="straightConnector1">
            <a:avLst/>
          </a:prstGeom>
          <a:ln w="25400">
            <a:solidFill>
              <a:srgbClr val="3644AA"/>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076056" y="1419622"/>
            <a:ext cx="1872208" cy="504056"/>
          </a:xfrm>
          <a:prstGeom prst="roundRect">
            <a:avLst/>
          </a:prstGeom>
          <a:ln>
            <a:solidFill>
              <a:srgbClr val="3644AA"/>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sr-Cyrl-RS" sz="1100" dirty="0" smtClean="0">
                <a:solidFill>
                  <a:schemeClr val="accent1">
                    <a:lumMod val="50000"/>
                  </a:schemeClr>
                </a:solidFill>
                <a:latin typeface="Calibri" pitchFamily="34" charset="0"/>
              </a:rPr>
              <a:t>Приступ подешавањима корисничког налога</a:t>
            </a:r>
            <a:endParaRPr lang="en-US" sz="1100" dirty="0">
              <a:solidFill>
                <a:schemeClr val="accent1">
                  <a:lumMod val="50000"/>
                </a:schemeClr>
              </a:solidFill>
              <a:latin typeface="Calibri" pitchFamily="34" charset="0"/>
            </a:endParaRPr>
          </a:p>
        </p:txBody>
      </p:sp>
      <p:sp>
        <p:nvSpPr>
          <p:cNvPr id="9" name="Right Arrow 8"/>
          <p:cNvSpPr/>
          <p:nvPr/>
        </p:nvSpPr>
        <p:spPr>
          <a:xfrm>
            <a:off x="5364088" y="2283718"/>
            <a:ext cx="1872208" cy="6480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RS" sz="1050" b="1" dirty="0" smtClean="0">
                <a:latin typeface="Calibri" pitchFamily="34" charset="0"/>
              </a:rPr>
              <a:t>УНОС ПОДАТАКА</a:t>
            </a:r>
            <a:endParaRPr lang="en-US" sz="1050" b="1" dirty="0">
              <a:latin typeface="Calibri" pitchFamily="34" charset="0"/>
            </a:endParaRPr>
          </a:p>
        </p:txBody>
      </p:sp>
      <p:cxnSp>
        <p:nvCxnSpPr>
          <p:cNvPr id="10" name="Straight Arrow Connector 9"/>
          <p:cNvCxnSpPr/>
          <p:nvPr/>
        </p:nvCxnSpPr>
        <p:spPr>
          <a:xfrm>
            <a:off x="6012160" y="1923678"/>
            <a:ext cx="1296144" cy="504056"/>
          </a:xfrm>
          <a:prstGeom prst="straightConnector1">
            <a:avLst/>
          </a:prstGeom>
          <a:ln w="25400">
            <a:solidFill>
              <a:srgbClr val="3644AA"/>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1"/>
          <p:cNvPicPr>
            <a:picLocks noChangeAspect="1" noChangeArrowheads="1"/>
          </p:cNvPicPr>
          <p:nvPr/>
        </p:nvPicPr>
        <p:blipFill>
          <a:blip r:embed="rId2" cstate="print"/>
          <a:srcRect/>
          <a:stretch>
            <a:fillRect/>
          </a:stretch>
        </p:blipFill>
        <p:spPr bwMode="auto">
          <a:xfrm>
            <a:off x="1170702" y="0"/>
            <a:ext cx="6703888" cy="5143500"/>
          </a:xfrm>
          <a:prstGeom prst="rect">
            <a:avLst/>
          </a:prstGeom>
          <a:noFill/>
          <a:ln w="9525">
            <a:noFill/>
            <a:miter lim="800000"/>
            <a:headEnd/>
            <a:tailEnd/>
          </a:ln>
        </p:spPr>
      </p:pic>
      <p:sp>
        <p:nvSpPr>
          <p:cNvPr id="6" name="Rectangle 5"/>
          <p:cNvSpPr/>
          <p:nvPr/>
        </p:nvSpPr>
        <p:spPr>
          <a:xfrm>
            <a:off x="1187624" y="843558"/>
            <a:ext cx="2267744"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3491880" y="699542"/>
            <a:ext cx="4176464" cy="57606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RS" sz="1200" dirty="0" smtClean="0">
                <a:latin typeface="Calibri" pitchFamily="34" charset="0"/>
              </a:rPr>
              <a:t>Кликните на линк како бисте започели унос података</a:t>
            </a:r>
            <a:endParaRPr lang="en-US" sz="1200" dirty="0">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755576" y="3291830"/>
            <a:ext cx="7560840" cy="1152128"/>
          </a:xfrm>
        </p:spPr>
        <p:txBody>
          <a:bodyPr>
            <a:normAutofit/>
          </a:bodyPr>
          <a:lstStyle/>
          <a:p>
            <a:r>
              <a:rPr lang="sr-Cyrl-RS" sz="1200" dirty="0" smtClean="0">
                <a:solidFill>
                  <a:schemeClr val="accent2">
                    <a:lumMod val="75000"/>
                  </a:schemeClr>
                </a:solidFill>
                <a:latin typeface="Calibri" pitchFamily="34" charset="0"/>
              </a:rPr>
              <a:t>Пре уноса података обавезно проверите да ли документ већ постоји у репозиторијуму. Увек претражите целокупан репозиторијум. </a:t>
            </a:r>
          </a:p>
          <a:p>
            <a:pPr>
              <a:buNone/>
            </a:pPr>
            <a:endParaRPr lang="sr-Cyrl-RS" sz="1200" dirty="0" smtClean="0">
              <a:solidFill>
                <a:schemeClr val="tx1">
                  <a:lumMod val="50000"/>
                  <a:lumOff val="50000"/>
                </a:schemeClr>
              </a:solidFill>
              <a:latin typeface="Calibri" pitchFamily="34" charset="0"/>
            </a:endParaRPr>
          </a:p>
          <a:p>
            <a:r>
              <a:rPr lang="sr-Cyrl-RS" sz="1200" dirty="0" smtClean="0">
                <a:solidFill>
                  <a:schemeClr val="tx1">
                    <a:lumMod val="50000"/>
                    <a:lumOff val="50000"/>
                  </a:schemeClr>
                </a:solidFill>
                <a:latin typeface="Calibri" pitchFamily="34" charset="0"/>
              </a:rPr>
              <a:t>Први корак – избор колекције</a:t>
            </a:r>
          </a:p>
          <a:p>
            <a:r>
              <a:rPr lang="sr-Cyrl-RS" sz="1200" dirty="0" smtClean="0">
                <a:solidFill>
                  <a:schemeClr val="tx1">
                    <a:lumMod val="50000"/>
                    <a:lumOff val="50000"/>
                  </a:schemeClr>
                </a:solidFill>
                <a:latin typeface="Calibri" pitchFamily="34" charset="0"/>
              </a:rPr>
              <a:t>Депоновани документ ће се аутоматски сврстати у изабрану колекцију. </a:t>
            </a:r>
            <a:endParaRPr lang="en-US" sz="1200" dirty="0">
              <a:solidFill>
                <a:schemeClr val="tx1">
                  <a:lumMod val="50000"/>
                  <a:lumOff val="50000"/>
                </a:schemeClr>
              </a:solidFill>
              <a:latin typeface="Calibri" pitchFamily="34" charset="0"/>
            </a:endParaRPr>
          </a:p>
        </p:txBody>
      </p:sp>
      <p:pic>
        <p:nvPicPr>
          <p:cNvPr id="110593" name="Picture 1"/>
          <p:cNvPicPr>
            <a:picLocks noChangeAspect="1" noChangeArrowheads="1"/>
          </p:cNvPicPr>
          <p:nvPr/>
        </p:nvPicPr>
        <p:blipFill>
          <a:blip r:embed="rId2" cstate="print"/>
          <a:srcRect/>
          <a:stretch>
            <a:fillRect/>
          </a:stretch>
        </p:blipFill>
        <p:spPr bwMode="auto">
          <a:xfrm>
            <a:off x="539552" y="267494"/>
            <a:ext cx="7981950" cy="27908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0152" y="267494"/>
            <a:ext cx="3096344" cy="4608512"/>
          </a:xfrm>
        </p:spPr>
        <p:txBody>
          <a:bodyPr>
            <a:normAutofit fontScale="77500" lnSpcReduction="20000"/>
          </a:bodyPr>
          <a:lstStyle/>
          <a:p>
            <a:pPr marL="87313" indent="-87313">
              <a:lnSpc>
                <a:spcPct val="150000"/>
              </a:lnSpc>
              <a:spcBef>
                <a:spcPts val="1200"/>
              </a:spcBef>
            </a:pPr>
            <a:r>
              <a:rPr lang="sr-Cyrl-RS" sz="1400" dirty="0" smtClean="0">
                <a:solidFill>
                  <a:srgbClr val="002060"/>
                </a:solidFill>
                <a:latin typeface="+mn-lt"/>
              </a:rPr>
              <a:t>Обавезна поља су обележена звездицом. Ако их не попуните, нећете моћи да наставите са уносом података.</a:t>
            </a:r>
          </a:p>
          <a:p>
            <a:pPr marL="87313" indent="-87313">
              <a:lnSpc>
                <a:spcPct val="150000"/>
              </a:lnSpc>
              <a:spcBef>
                <a:spcPts val="1200"/>
              </a:spcBef>
            </a:pPr>
            <a:r>
              <a:rPr lang="sr-Cyrl-RS" sz="1400" dirty="0" smtClean="0">
                <a:solidFill>
                  <a:srgbClr val="002060"/>
                </a:solidFill>
              </a:rPr>
              <a:t>Поља која нису обележена звездицом нису обавезна, али се ипак препоручује да подаци о депонованом документу буду што детаљнији.</a:t>
            </a:r>
            <a:endParaRPr lang="sr-Cyrl-RS" sz="1400" dirty="0" smtClean="0">
              <a:solidFill>
                <a:srgbClr val="002060"/>
              </a:solidFill>
              <a:latin typeface="+mn-lt"/>
            </a:endParaRPr>
          </a:p>
          <a:p>
            <a:pPr marL="87313" indent="-87313">
              <a:lnSpc>
                <a:spcPct val="150000"/>
              </a:lnSpc>
              <a:spcBef>
                <a:spcPts val="1200"/>
              </a:spcBef>
            </a:pPr>
            <a:r>
              <a:rPr lang="sr-Cyrl-RS" sz="1400" dirty="0" smtClean="0">
                <a:solidFill>
                  <a:srgbClr val="002060"/>
                </a:solidFill>
              </a:rPr>
              <a:t>Поред поновљивих поља стоји дугме „Додавање“. На пример, можете унети више аутора или више наслова (на различитим језицима), више кључних речи</a:t>
            </a:r>
            <a:r>
              <a:rPr lang="en-US" sz="1400" dirty="0" smtClean="0">
                <a:solidFill>
                  <a:srgbClr val="002060"/>
                </a:solidFill>
              </a:rPr>
              <a:t> </a:t>
            </a:r>
            <a:r>
              <a:rPr lang="sr-Cyrl-RS" sz="1400" dirty="0" smtClean="0">
                <a:solidFill>
                  <a:srgbClr val="002060"/>
                </a:solidFill>
              </a:rPr>
              <a:t>итд.</a:t>
            </a:r>
          </a:p>
          <a:p>
            <a:pPr marL="87313" indent="-87313">
              <a:lnSpc>
                <a:spcPct val="150000"/>
              </a:lnSpc>
              <a:spcBef>
                <a:spcPts val="1200"/>
              </a:spcBef>
            </a:pPr>
            <a:r>
              <a:rPr lang="sr-Cyrl-RS" sz="1400" dirty="0" smtClean="0">
                <a:solidFill>
                  <a:srgbClr val="002060"/>
                </a:solidFill>
              </a:rPr>
              <a:t>Поља  која са десне стране имају стрелицу омогућавају да са падајуће листе изаберете одговарајуће податке.</a:t>
            </a:r>
          </a:p>
          <a:p>
            <a:pPr marL="87313" indent="-87313">
              <a:lnSpc>
                <a:spcPct val="150000"/>
              </a:lnSpc>
              <a:spcBef>
                <a:spcPts val="1200"/>
              </a:spcBef>
            </a:pPr>
            <a:r>
              <a:rPr lang="sr-Cyrl-RS" sz="1400" dirty="0" smtClean="0">
                <a:solidFill>
                  <a:srgbClr val="002060"/>
                </a:solidFill>
              </a:rPr>
              <a:t>Ако из било којих разлога не завршите унос података, подаци које сте унели биће сачувани. Можете им приступити са почетне стране, кликом на дугме „Депоновање“.</a:t>
            </a:r>
          </a:p>
        </p:txBody>
      </p:sp>
      <p:pic>
        <p:nvPicPr>
          <p:cNvPr id="4098" name="Picture 2"/>
          <p:cNvPicPr>
            <a:picLocks noChangeAspect="1" noChangeArrowheads="1"/>
          </p:cNvPicPr>
          <p:nvPr/>
        </p:nvPicPr>
        <p:blipFill>
          <a:blip r:embed="rId2" cstate="print"/>
          <a:srcRect/>
          <a:stretch>
            <a:fillRect/>
          </a:stretch>
        </p:blipFill>
        <p:spPr bwMode="auto">
          <a:xfrm>
            <a:off x="0" y="0"/>
            <a:ext cx="5761716" cy="5143500"/>
          </a:xfrm>
          <a:prstGeom prst="rect">
            <a:avLst/>
          </a:prstGeom>
          <a:noFill/>
          <a:ln w="3175">
            <a:solidFill>
              <a:schemeClr val="accent1">
                <a:lumMod val="75000"/>
              </a:schemeClr>
            </a:solidFill>
            <a:miter lim="800000"/>
            <a:headEnd/>
            <a:tailEnd/>
          </a:ln>
        </p:spPr>
      </p:pic>
      <p:sp>
        <p:nvSpPr>
          <p:cNvPr id="5" name="Left Arrow 4"/>
          <p:cNvSpPr/>
          <p:nvPr/>
        </p:nvSpPr>
        <p:spPr>
          <a:xfrm>
            <a:off x="2915816" y="195486"/>
            <a:ext cx="2520280" cy="64807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RS" dirty="0" smtClean="0"/>
              <a:t>Етапе уноса података</a:t>
            </a:r>
            <a:endParaRPr lang="en-US" dirty="0"/>
          </a:p>
        </p:txBody>
      </p:sp>
      <p:sp>
        <p:nvSpPr>
          <p:cNvPr id="7" name="TextBox 6"/>
          <p:cNvSpPr txBox="1"/>
          <p:nvPr/>
        </p:nvSpPr>
        <p:spPr>
          <a:xfrm>
            <a:off x="467544" y="843558"/>
            <a:ext cx="3142207" cy="338554"/>
          </a:xfrm>
          <a:prstGeom prst="rect">
            <a:avLst/>
          </a:prstGeom>
          <a:noFill/>
        </p:spPr>
        <p:txBody>
          <a:bodyPr wrap="none" rtlCol="0">
            <a:spAutoFit/>
          </a:bodyPr>
          <a:lstStyle/>
          <a:p>
            <a:r>
              <a:rPr lang="sr-Cyrl-CS" sz="800" dirty="0" smtClean="0"/>
              <a:t>У ово поље се уносе само подаци о примарним ауторима. </a:t>
            </a:r>
            <a:br>
              <a:rPr lang="sr-Cyrl-CS" sz="800" dirty="0" smtClean="0"/>
            </a:br>
            <a:r>
              <a:rPr lang="sr-Cyrl-CS" sz="800" dirty="0" smtClean="0"/>
              <a:t>Подаци о уредницима, менторима и сл. уносе се на другом месту.  </a:t>
            </a:r>
            <a:endParaRPr lang="en-US" sz="800" dirty="0"/>
          </a:p>
        </p:txBody>
      </p:sp>
      <p:sp>
        <p:nvSpPr>
          <p:cNvPr id="8" name="TextBox 7"/>
          <p:cNvSpPr txBox="1"/>
          <p:nvPr/>
        </p:nvSpPr>
        <p:spPr>
          <a:xfrm>
            <a:off x="611560" y="1923678"/>
            <a:ext cx="2630848" cy="215444"/>
          </a:xfrm>
          <a:prstGeom prst="rect">
            <a:avLst/>
          </a:prstGeom>
          <a:noFill/>
        </p:spPr>
        <p:txBody>
          <a:bodyPr wrap="none" rtlCol="0">
            <a:spAutoFit/>
          </a:bodyPr>
          <a:lstStyle/>
          <a:p>
            <a:r>
              <a:rPr lang="sr-Cyrl-RS" sz="800" dirty="0" smtClean="0"/>
              <a:t>Наслов публикације – чланка, поглавља, монографије...</a:t>
            </a:r>
            <a:endParaRPr lang="en-US" sz="800" dirty="0"/>
          </a:p>
        </p:txBody>
      </p:sp>
      <p:sp>
        <p:nvSpPr>
          <p:cNvPr id="9" name="TextBox 8"/>
          <p:cNvSpPr txBox="1"/>
          <p:nvPr/>
        </p:nvSpPr>
        <p:spPr>
          <a:xfrm>
            <a:off x="323528" y="2355726"/>
            <a:ext cx="5328592" cy="338554"/>
          </a:xfrm>
          <a:prstGeom prst="rect">
            <a:avLst/>
          </a:prstGeom>
          <a:noFill/>
        </p:spPr>
        <p:txBody>
          <a:bodyPr wrap="square" rtlCol="0">
            <a:spAutoFit/>
          </a:bodyPr>
          <a:lstStyle/>
          <a:p>
            <a:r>
              <a:rPr lang="sr-Cyrl-RS" sz="800" dirty="0" smtClean="0"/>
              <a:t>Наслов матичне публикације. Ако депонујете чланак, у ово поље се уноси наслов часописа; ако депонујете поглавље у монографији, уноси се наслов монографије. Ако депонујете монографију, остаје празно. </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411510"/>
            <a:ext cx="7152142" cy="3928939"/>
          </a:xfrm>
          <a:prstGeom prst="rect">
            <a:avLst/>
          </a:prstGeom>
          <a:noFill/>
          <a:ln w="3175">
            <a:solidFill>
              <a:schemeClr val="accent1">
                <a:lumMod val="75000"/>
              </a:schemeClr>
            </a:solidFill>
            <a:miter lim="800000"/>
            <a:headEnd/>
            <a:tailEnd/>
          </a:ln>
        </p:spPr>
      </p:pic>
      <p:sp>
        <p:nvSpPr>
          <p:cNvPr id="5" name="TextBox 4"/>
          <p:cNvSpPr txBox="1"/>
          <p:nvPr/>
        </p:nvSpPr>
        <p:spPr>
          <a:xfrm>
            <a:off x="251520" y="4496802"/>
            <a:ext cx="8640960" cy="492443"/>
          </a:xfrm>
          <a:prstGeom prst="rect">
            <a:avLst/>
          </a:prstGeom>
          <a:noFill/>
        </p:spPr>
        <p:txBody>
          <a:bodyPr wrap="square" rtlCol="0">
            <a:spAutoFit/>
          </a:bodyPr>
          <a:lstStyle/>
          <a:p>
            <a:r>
              <a:rPr lang="sr-Cyrl-RS" sz="1300" dirty="0" smtClean="0">
                <a:solidFill>
                  <a:srgbClr val="002060"/>
                </a:solidFill>
                <a:latin typeface="Calibri" pitchFamily="34" charset="0"/>
              </a:rPr>
              <a:t>Ако желите да прекинете унос података, притисните дугме „Сачувај и изађи“</a:t>
            </a:r>
            <a:r>
              <a:rPr lang="en-US" sz="1300" dirty="0" smtClean="0">
                <a:solidFill>
                  <a:srgbClr val="002060"/>
                </a:solidFill>
                <a:latin typeface="Calibri" pitchFamily="34" charset="0"/>
              </a:rPr>
              <a:t>. </a:t>
            </a:r>
            <a:r>
              <a:rPr lang="sr-Cyrl-RS" sz="1300" dirty="0" smtClean="0">
                <a:solidFill>
                  <a:srgbClr val="002060"/>
                </a:solidFill>
                <a:latin typeface="Calibri" pitchFamily="34" charset="0"/>
              </a:rPr>
              <a:t>Унос података можете наставити касније кл</a:t>
            </a:r>
            <a:r>
              <a:rPr lang="ru-RU" sz="1300" dirty="0" smtClean="0">
                <a:solidFill>
                  <a:srgbClr val="002060"/>
                </a:solidFill>
                <a:latin typeface="Calibri" pitchFamily="34" charset="0"/>
              </a:rPr>
              <a:t>иком на дугме „Депоновање“, на почетној страни. </a:t>
            </a:r>
            <a:endParaRPr lang="en-US" sz="1300" dirty="0">
              <a:solidFill>
                <a:srgbClr val="002060"/>
              </a:solidFill>
              <a:latin typeface="Calibri" pitchFamily="34" charset="0"/>
            </a:endParaRPr>
          </a:p>
        </p:txBody>
      </p:sp>
      <p:sp>
        <p:nvSpPr>
          <p:cNvPr id="6" name="Rectangle 5"/>
          <p:cNvSpPr/>
          <p:nvPr/>
        </p:nvSpPr>
        <p:spPr>
          <a:xfrm>
            <a:off x="7236296" y="771550"/>
            <a:ext cx="1800200" cy="3600986"/>
          </a:xfrm>
          <a:prstGeom prst="rect">
            <a:avLst/>
          </a:prstGeom>
        </p:spPr>
        <p:txBody>
          <a:bodyPr wrap="square">
            <a:spAutoFit/>
          </a:bodyPr>
          <a:lstStyle/>
          <a:p>
            <a:r>
              <a:rPr lang="sr-Cyrl-RS" sz="1200" kern="0" dirty="0" smtClean="0">
                <a:solidFill>
                  <a:srgbClr val="002060"/>
                </a:solidFill>
                <a:latin typeface="Calibri" pitchFamily="34" charset="0"/>
                <a:sym typeface="Lato Light"/>
              </a:rPr>
              <a:t>Подаци о пројекту уносе се у форми стандардизоване кодне ознаке. </a:t>
            </a:r>
          </a:p>
          <a:p>
            <a:endParaRPr lang="sr-Cyrl-RS" sz="1200" kern="0" dirty="0" smtClean="0">
              <a:solidFill>
                <a:srgbClr val="002060"/>
              </a:solidFill>
              <a:latin typeface="Calibri" pitchFamily="34" charset="0"/>
              <a:sym typeface="Lato Light"/>
            </a:endParaRPr>
          </a:p>
          <a:p>
            <a:r>
              <a:rPr lang="sr-Cyrl-RS" sz="1200" kern="0" dirty="0" smtClean="0">
                <a:solidFill>
                  <a:srgbClr val="002060"/>
                </a:solidFill>
                <a:latin typeface="Calibri" pitchFamily="34" charset="0"/>
                <a:sym typeface="Lato Light"/>
              </a:rPr>
              <a:t>Ознаке домаћих и међународних пројеката можете наћи на следећој адреси: </a:t>
            </a:r>
            <a:r>
              <a:rPr lang="en-US" sz="1200" kern="0" dirty="0" smtClean="0">
                <a:solidFill>
                  <a:srgbClr val="002060"/>
                </a:solidFill>
                <a:latin typeface="Calibri" pitchFamily="34" charset="0"/>
                <a:sym typeface="Lato Light"/>
                <a:hlinkClick r:id="rId3"/>
              </a:rPr>
              <a:t>view-</a:t>
            </a:r>
            <a:r>
              <a:rPr lang="en-US" sz="1200" kern="0" dirty="0" err="1" smtClean="0">
                <a:solidFill>
                  <a:srgbClr val="002060"/>
                </a:solidFill>
                <a:latin typeface="Calibri" pitchFamily="34" charset="0"/>
                <a:sym typeface="Lato Light"/>
                <a:hlinkClick r:id="rId3"/>
              </a:rPr>
              <a:t>source:http</a:t>
            </a:r>
            <a:r>
              <a:rPr lang="en-US" sz="1200" kern="0" dirty="0" smtClean="0">
                <a:solidFill>
                  <a:srgbClr val="002060"/>
                </a:solidFill>
                <a:latin typeface="Calibri" pitchFamily="34" charset="0"/>
                <a:sym typeface="Lato Light"/>
                <a:hlinkClick r:id="rId3"/>
              </a:rPr>
              <a:t>://</a:t>
            </a:r>
            <a:r>
              <a:rPr lang="en-US" sz="1200" kern="0" dirty="0" err="1" smtClean="0">
                <a:solidFill>
                  <a:srgbClr val="002060"/>
                </a:solidFill>
                <a:latin typeface="Calibri" pitchFamily="34" charset="0"/>
                <a:sym typeface="Lato Light"/>
                <a:hlinkClick r:id="rId3"/>
              </a:rPr>
              <a:t>nardus.mpn.gov.rs</a:t>
            </a:r>
            <a:r>
              <a:rPr lang="en-US" sz="1200" kern="0" dirty="0" smtClean="0">
                <a:solidFill>
                  <a:srgbClr val="002060"/>
                </a:solidFill>
                <a:latin typeface="Calibri" pitchFamily="34" charset="0"/>
                <a:sym typeface="Lato Light"/>
                <a:hlinkClick r:id="rId3"/>
              </a:rPr>
              <a:t>/repository/</a:t>
            </a:r>
            <a:r>
              <a:rPr lang="en-US" sz="1200" kern="0" dirty="0" err="1" smtClean="0">
                <a:solidFill>
                  <a:srgbClr val="002060"/>
                </a:solidFill>
                <a:latin typeface="Calibri" pitchFamily="34" charset="0"/>
                <a:sym typeface="Lato Light"/>
                <a:hlinkClick r:id="rId3"/>
              </a:rPr>
              <a:t>projectData.xml</a:t>
            </a:r>
            <a:r>
              <a:rPr lang="sr-Cyrl-RS" sz="1200" kern="0" dirty="0" smtClean="0">
                <a:solidFill>
                  <a:srgbClr val="002060"/>
                </a:solidFill>
                <a:latin typeface="Calibri" pitchFamily="34" charset="0"/>
                <a:sym typeface="Lato Light"/>
              </a:rPr>
              <a:t> </a:t>
            </a:r>
          </a:p>
          <a:p>
            <a:r>
              <a:rPr lang="sr-Cyrl-RS" sz="1200" kern="0" dirty="0" smtClean="0">
                <a:solidFill>
                  <a:srgbClr val="002060"/>
                </a:solidFill>
                <a:latin typeface="Calibri" pitchFamily="34" charset="0"/>
                <a:sym typeface="Lato Light"/>
              </a:rPr>
              <a:t>Унесите податке о свим пројектима који се помињу у захвалници  депоноване публикације. </a:t>
            </a:r>
          </a:p>
          <a:p>
            <a:endParaRPr lang="sr-Cyrl-RS" sz="1200" kern="0" dirty="0" smtClean="0">
              <a:solidFill>
                <a:schemeClr val="tx1">
                  <a:lumMod val="50000"/>
                  <a:lumOff val="50000"/>
                </a:schemeClr>
              </a:solidFill>
              <a:latin typeface="Calibri" pitchFamily="34" charset="0"/>
              <a:sym typeface="Lato Light"/>
            </a:endParaRPr>
          </a:p>
        </p:txBody>
      </p:sp>
      <p:sp>
        <p:nvSpPr>
          <p:cNvPr id="7" name="Rectangle 6"/>
          <p:cNvSpPr/>
          <p:nvPr/>
        </p:nvSpPr>
        <p:spPr>
          <a:xfrm>
            <a:off x="323528" y="843558"/>
            <a:ext cx="4950296" cy="230832"/>
          </a:xfrm>
          <a:prstGeom prst="rect">
            <a:avLst/>
          </a:prstGeom>
        </p:spPr>
        <p:txBody>
          <a:bodyPr wrap="square">
            <a:spAutoFit/>
          </a:bodyPr>
          <a:lstStyle/>
          <a:p>
            <a:r>
              <a:rPr lang="en-US" sz="900" dirty="0" err="1" smtClean="0">
                <a:solidFill>
                  <a:srgbClr val="C00000"/>
                </a:solidFill>
              </a:rPr>
              <a:t>info:eu</a:t>
            </a:r>
            <a:r>
              <a:rPr lang="en-US" sz="900" dirty="0" smtClean="0">
                <a:solidFill>
                  <a:srgbClr val="C00000"/>
                </a:solidFill>
              </a:rPr>
              <a:t>-repo/</a:t>
            </a:r>
            <a:r>
              <a:rPr lang="en-US" sz="900" dirty="0" err="1" smtClean="0">
                <a:solidFill>
                  <a:srgbClr val="C00000"/>
                </a:solidFill>
              </a:rPr>
              <a:t>grantAgreement</a:t>
            </a:r>
            <a:r>
              <a:rPr lang="en-US" sz="900" dirty="0" smtClean="0">
                <a:solidFill>
                  <a:srgbClr val="C00000"/>
                </a:solidFill>
              </a:rPr>
              <a:t>/</a:t>
            </a:r>
            <a:r>
              <a:rPr lang="en-US" sz="900" dirty="0" err="1" smtClean="0">
                <a:solidFill>
                  <a:srgbClr val="C00000"/>
                </a:solidFill>
              </a:rPr>
              <a:t>MESTD</a:t>
            </a:r>
            <a:r>
              <a:rPr lang="en-US" sz="900" dirty="0" smtClean="0">
                <a:solidFill>
                  <a:srgbClr val="C00000"/>
                </a:solidFill>
              </a:rPr>
              <a:t>/Technological Development (TD or </a:t>
            </a:r>
            <a:r>
              <a:rPr lang="en-US" sz="900" dirty="0" err="1" smtClean="0">
                <a:solidFill>
                  <a:srgbClr val="C00000"/>
                </a:solidFill>
              </a:rPr>
              <a:t>TR</a:t>
            </a:r>
            <a:r>
              <a:rPr lang="en-US" sz="900" dirty="0" smtClean="0">
                <a:solidFill>
                  <a:srgbClr val="C00000"/>
                </a:solidFill>
              </a:rPr>
              <a:t>)/32008/RS//</a:t>
            </a:r>
            <a:endParaRPr lang="en-US" sz="900" dirty="0">
              <a:solidFill>
                <a:srgbClr val="C00000"/>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735088" y="0"/>
            <a:ext cx="3408912" cy="2715766"/>
          </a:xfrm>
          <a:prstGeom prst="rect">
            <a:avLst/>
          </a:prstGeom>
          <a:noFill/>
          <a:ln w="9525">
            <a:noFill/>
            <a:miter lim="800000"/>
            <a:headEnd/>
            <a:tailEnd/>
          </a:ln>
        </p:spPr>
      </p:pic>
      <p:sp>
        <p:nvSpPr>
          <p:cNvPr id="10" name="Rectangle 9"/>
          <p:cNvSpPr/>
          <p:nvPr/>
        </p:nvSpPr>
        <p:spPr>
          <a:xfrm>
            <a:off x="0" y="2139702"/>
            <a:ext cx="5724128" cy="300379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3" cstate="print"/>
          <a:srcRect/>
          <a:stretch>
            <a:fillRect/>
          </a:stretch>
        </p:blipFill>
        <p:spPr bwMode="auto">
          <a:xfrm>
            <a:off x="2339752" y="339502"/>
            <a:ext cx="1143000" cy="381000"/>
          </a:xfrm>
          <a:prstGeom prst="rect">
            <a:avLst/>
          </a:prstGeom>
          <a:noFill/>
          <a:ln w="9525">
            <a:noFill/>
            <a:miter lim="800000"/>
            <a:headEnd/>
            <a:tailEnd/>
          </a:ln>
        </p:spPr>
      </p:pic>
      <p:sp>
        <p:nvSpPr>
          <p:cNvPr id="7" name="TextBox 6"/>
          <p:cNvSpPr txBox="1"/>
          <p:nvPr/>
        </p:nvSpPr>
        <p:spPr>
          <a:xfrm>
            <a:off x="2339752" y="987574"/>
            <a:ext cx="2592288" cy="1107996"/>
          </a:xfrm>
          <a:prstGeom prst="rect">
            <a:avLst/>
          </a:prstGeom>
          <a:noFill/>
        </p:spPr>
        <p:txBody>
          <a:bodyPr wrap="square" rtlCol="0">
            <a:spAutoFit/>
          </a:bodyPr>
          <a:lstStyle/>
          <a:p>
            <a:r>
              <a:rPr lang="sr-Cyrl-CS" sz="1200" dirty="0" smtClean="0">
                <a:solidFill>
                  <a:srgbClr val="002060"/>
                </a:solidFill>
              </a:rPr>
              <a:t>О</a:t>
            </a:r>
            <a:r>
              <a:rPr lang="sr-Cyrl-RS" sz="1200" dirty="0" smtClean="0">
                <a:solidFill>
                  <a:srgbClr val="002060"/>
                </a:solidFill>
              </a:rPr>
              <a:t>твара базу података са именима аутора чији се радови већ налазе у </a:t>
            </a:r>
            <a:r>
              <a:rPr lang="sr-Cyrl-RS" sz="1200" dirty="0" smtClean="0">
                <a:solidFill>
                  <a:srgbClr val="002060"/>
                </a:solidFill>
              </a:rPr>
              <a:t>репозиторијуму.  </a:t>
            </a:r>
            <a:endParaRPr lang="en-US" sz="1200" dirty="0" smtClean="0">
              <a:solidFill>
                <a:srgbClr val="002060"/>
              </a:solidFill>
            </a:endParaRPr>
          </a:p>
          <a:p>
            <a:endParaRPr lang="en-US" sz="1200" dirty="0" smtClean="0">
              <a:solidFill>
                <a:schemeClr val="tx1">
                  <a:lumMod val="50000"/>
                  <a:lumOff val="50000"/>
                </a:schemeClr>
              </a:solidFill>
            </a:endParaRPr>
          </a:p>
          <a:p>
            <a:r>
              <a:rPr lang="sr-Cyrl-RS" dirty="0" smtClean="0">
                <a:solidFill>
                  <a:schemeClr val="tx1">
                    <a:lumMod val="50000"/>
                    <a:lumOff val="50000"/>
                  </a:schemeClr>
                </a:solidFill>
              </a:rPr>
              <a:t>  </a:t>
            </a:r>
            <a:endParaRPr lang="en-US" dirty="0">
              <a:solidFill>
                <a:schemeClr val="tx1">
                  <a:lumMod val="50000"/>
                  <a:lumOff val="50000"/>
                </a:schemeClr>
              </a:solidFill>
            </a:endParaRPr>
          </a:p>
        </p:txBody>
      </p:sp>
      <p:sp>
        <p:nvSpPr>
          <p:cNvPr id="8" name="TextBox 7"/>
          <p:cNvSpPr txBox="1"/>
          <p:nvPr/>
        </p:nvSpPr>
        <p:spPr>
          <a:xfrm>
            <a:off x="251520" y="267494"/>
            <a:ext cx="954044" cy="369332"/>
          </a:xfrm>
          <a:prstGeom prst="rect">
            <a:avLst/>
          </a:prstGeom>
          <a:noFill/>
        </p:spPr>
        <p:txBody>
          <a:bodyPr wrap="none" rtlCol="0">
            <a:spAutoFit/>
          </a:bodyPr>
          <a:lstStyle/>
          <a:p>
            <a:r>
              <a:rPr lang="sr-Cyrl-RS" dirty="0" smtClean="0">
                <a:solidFill>
                  <a:schemeClr val="tx1">
                    <a:lumMod val="50000"/>
                    <a:lumOff val="50000"/>
                  </a:schemeClr>
                </a:solidFill>
              </a:rPr>
              <a:t>АУТОРИ</a:t>
            </a:r>
            <a:endParaRPr lang="en-US" dirty="0">
              <a:solidFill>
                <a:schemeClr val="tx1">
                  <a:lumMod val="50000"/>
                  <a:lumOff val="50000"/>
                </a:schemeClr>
              </a:solidFill>
            </a:endParaRPr>
          </a:p>
        </p:txBody>
      </p:sp>
      <p:pic>
        <p:nvPicPr>
          <p:cNvPr id="9" name="Picture 3"/>
          <p:cNvPicPr>
            <a:picLocks noChangeAspect="1" noChangeArrowheads="1"/>
          </p:cNvPicPr>
          <p:nvPr/>
        </p:nvPicPr>
        <p:blipFill>
          <a:blip r:embed="rId4" cstate="print"/>
          <a:srcRect/>
          <a:stretch>
            <a:fillRect/>
          </a:stretch>
        </p:blipFill>
        <p:spPr bwMode="auto">
          <a:xfrm>
            <a:off x="0" y="2747472"/>
            <a:ext cx="5472608" cy="2396028"/>
          </a:xfrm>
          <a:prstGeom prst="rect">
            <a:avLst/>
          </a:prstGeom>
          <a:noFill/>
          <a:ln w="9525">
            <a:noFill/>
            <a:miter lim="800000"/>
            <a:headEnd/>
            <a:tailEnd/>
          </a:ln>
        </p:spPr>
      </p:pic>
      <p:sp>
        <p:nvSpPr>
          <p:cNvPr id="11" name="Oval 10"/>
          <p:cNvSpPr/>
          <p:nvPr/>
        </p:nvSpPr>
        <p:spPr>
          <a:xfrm>
            <a:off x="4644008" y="3507854"/>
            <a:ext cx="648072"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5220072" y="2427734"/>
            <a:ext cx="1008112" cy="1122302"/>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547664" y="3939902"/>
            <a:ext cx="3600400" cy="954107"/>
          </a:xfrm>
          <a:prstGeom prst="rect">
            <a:avLst/>
          </a:prstGeom>
        </p:spPr>
        <p:txBody>
          <a:bodyPr wrap="square">
            <a:spAutoFit/>
          </a:bodyPr>
          <a:lstStyle/>
          <a:p>
            <a:r>
              <a:rPr lang="sr-Cyrl-RS" sz="1400" dirty="0" smtClean="0">
                <a:solidFill>
                  <a:srgbClr val="002060"/>
                </a:solidFill>
                <a:latin typeface="Calibri" pitchFamily="34" charset="0"/>
              </a:rPr>
              <a:t>Ако сте неко име унели грешком или сте унели погрешно, обележите име које желите да обришете и притисните дугме </a:t>
            </a:r>
            <a:r>
              <a:rPr lang="en-US" sz="1400" dirty="0" smtClean="0">
                <a:solidFill>
                  <a:srgbClr val="002060"/>
                </a:solidFill>
                <a:latin typeface="Calibri" pitchFamily="34" charset="0"/>
              </a:rPr>
              <a:t>„</a:t>
            </a:r>
            <a:r>
              <a:rPr lang="sr-Latn-RS" sz="1400" dirty="0" smtClean="0">
                <a:solidFill>
                  <a:srgbClr val="002060"/>
                </a:solidFill>
                <a:latin typeface="Calibri" pitchFamily="34" charset="0"/>
              </a:rPr>
              <a:t>Remove“</a:t>
            </a:r>
            <a:r>
              <a:rPr lang="sr-Cyrl-RS" sz="1400" dirty="0" smtClean="0">
                <a:solidFill>
                  <a:srgbClr val="002060"/>
                </a:solidFill>
                <a:latin typeface="Calibri" pitchFamily="34" charset="0"/>
              </a:rPr>
              <a:t>.</a:t>
            </a:r>
            <a:endParaRPr lang="en-US" sz="1400" dirty="0">
              <a:solidFill>
                <a:srgbClr val="002060"/>
              </a:solidFill>
            </a:endParaRPr>
          </a:p>
        </p:txBody>
      </p:sp>
      <p:sp>
        <p:nvSpPr>
          <p:cNvPr id="18" name="TextBox 17"/>
          <p:cNvSpPr txBox="1"/>
          <p:nvPr/>
        </p:nvSpPr>
        <p:spPr>
          <a:xfrm>
            <a:off x="6084168" y="3075806"/>
            <a:ext cx="2880320" cy="1492716"/>
          </a:xfrm>
          <a:prstGeom prst="rect">
            <a:avLst/>
          </a:prstGeom>
          <a:noFill/>
        </p:spPr>
        <p:txBody>
          <a:bodyPr wrap="square" rtlCol="0">
            <a:spAutoFit/>
          </a:bodyPr>
          <a:lstStyle/>
          <a:p>
            <a:r>
              <a:rPr lang="sr-Cyrl-RS" sz="1300" dirty="0" smtClean="0">
                <a:solidFill>
                  <a:srgbClr val="002060"/>
                </a:solidFill>
              </a:rPr>
              <a:t>У поље за претраживање можете унети почетак имена или презимена аутора како бисте сузили списак који се појављује са десне стране.</a:t>
            </a:r>
          </a:p>
          <a:p>
            <a:r>
              <a:rPr lang="sr-Cyrl-RS" sz="1300" dirty="0" smtClean="0">
                <a:solidFill>
                  <a:srgbClr val="002060"/>
                </a:solidFill>
              </a:rPr>
              <a:t>Када нађете жељено име, изаберите га и притисните дугме </a:t>
            </a:r>
            <a:r>
              <a:rPr lang="en-US" sz="1300" dirty="0" smtClean="0">
                <a:solidFill>
                  <a:srgbClr val="002060"/>
                </a:solidFill>
              </a:rPr>
              <a:t>„Add this person“.</a:t>
            </a:r>
            <a:endParaRPr lang="en-US" sz="1300" dirty="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627534"/>
            <a:ext cx="4423737" cy="1152128"/>
          </a:xfrm>
          <a:prstGeom prst="rect">
            <a:avLst/>
          </a:prstGeom>
          <a:noFill/>
          <a:ln w="3175">
            <a:solidFill>
              <a:schemeClr val="accent1">
                <a:lumMod val="75000"/>
              </a:schemeClr>
            </a:solidFill>
            <a:miter lim="800000"/>
            <a:headEnd/>
            <a:tailEnd/>
          </a:ln>
        </p:spPr>
      </p:pic>
      <p:sp>
        <p:nvSpPr>
          <p:cNvPr id="3" name="Content Placeholder 2"/>
          <p:cNvSpPr>
            <a:spLocks noGrp="1"/>
          </p:cNvSpPr>
          <p:nvPr>
            <p:ph idx="4294967295"/>
          </p:nvPr>
        </p:nvSpPr>
        <p:spPr>
          <a:xfrm>
            <a:off x="0" y="1924050"/>
            <a:ext cx="4211638" cy="719138"/>
          </a:xfrm>
        </p:spPr>
        <p:txBody>
          <a:bodyPr>
            <a:noAutofit/>
          </a:bodyPr>
          <a:lstStyle/>
          <a:p>
            <a:pPr marL="177800" indent="-177800">
              <a:spcBef>
                <a:spcPts val="300"/>
              </a:spcBef>
            </a:pPr>
            <a:r>
              <a:rPr lang="sr-Cyrl-RS" sz="1300" dirty="0" smtClean="0">
                <a:solidFill>
                  <a:srgbClr val="002060"/>
                </a:solidFill>
                <a:latin typeface="Calibri" pitchFamily="34" charset="0"/>
              </a:rPr>
              <a:t>Изаберите са падајуће листе податак који желите да унесете.</a:t>
            </a:r>
          </a:p>
          <a:p>
            <a:pPr marL="177800" indent="-177800">
              <a:spcBef>
                <a:spcPts val="300"/>
              </a:spcBef>
            </a:pPr>
            <a:r>
              <a:rPr lang="sr-Cyrl-CS" sz="1300" dirty="0" smtClean="0">
                <a:solidFill>
                  <a:srgbClr val="002060"/>
                </a:solidFill>
                <a:latin typeface="Calibri" pitchFamily="34" charset="0"/>
              </a:rPr>
              <a:t>У</a:t>
            </a:r>
            <a:r>
              <a:rPr lang="sr-Cyrl-RS" sz="1300" dirty="0" smtClean="0">
                <a:solidFill>
                  <a:srgbClr val="002060"/>
                </a:solidFill>
                <a:latin typeface="Calibri" pitchFamily="34" charset="0"/>
              </a:rPr>
              <a:t>несите податке.</a:t>
            </a:r>
          </a:p>
          <a:p>
            <a:pPr marL="177800" indent="-177800">
              <a:spcBef>
                <a:spcPts val="300"/>
              </a:spcBef>
            </a:pPr>
            <a:r>
              <a:rPr lang="sr-Cyrl-RS" sz="1300" dirty="0" smtClean="0">
                <a:solidFill>
                  <a:srgbClr val="002060"/>
                </a:solidFill>
                <a:latin typeface="Calibri" pitchFamily="34" charset="0"/>
              </a:rPr>
              <a:t>Притисните дугме „</a:t>
            </a:r>
            <a:r>
              <a:rPr lang="en-US" sz="1300" dirty="0" smtClean="0">
                <a:solidFill>
                  <a:srgbClr val="002060"/>
                </a:solidFill>
                <a:latin typeface="Calibri" pitchFamily="34" charset="0"/>
              </a:rPr>
              <a:t>Add“</a:t>
            </a:r>
            <a:r>
              <a:rPr lang="sr-Cyrl-RS" sz="1300" dirty="0" smtClean="0">
                <a:solidFill>
                  <a:srgbClr val="002060"/>
                </a:solidFill>
                <a:latin typeface="Calibri" pitchFamily="34" charset="0"/>
              </a:rPr>
              <a:t>.</a:t>
            </a:r>
            <a:endParaRPr lang="en-US" sz="1300" dirty="0" smtClean="0">
              <a:solidFill>
                <a:srgbClr val="002060"/>
              </a:solidFill>
              <a:latin typeface="Calibri" pitchFamily="34" charset="0"/>
            </a:endParaRPr>
          </a:p>
          <a:p>
            <a:pPr marL="177800" indent="-177800">
              <a:spcBef>
                <a:spcPts val="300"/>
              </a:spcBef>
            </a:pPr>
            <a:r>
              <a:rPr lang="sr-Cyrl-RS" sz="1300" dirty="0" smtClean="0">
                <a:solidFill>
                  <a:srgbClr val="002060"/>
                </a:solidFill>
                <a:latin typeface="Calibri" pitchFamily="34" charset="0"/>
              </a:rPr>
              <a:t>Поновите поступак за сваки нови податак.</a:t>
            </a:r>
            <a:endParaRPr lang="en-US" sz="1300" dirty="0">
              <a:solidFill>
                <a:srgbClr val="002060"/>
              </a:solidFill>
              <a:latin typeface="Calibri" pitchFamily="34" charset="0"/>
            </a:endParaRPr>
          </a:p>
        </p:txBody>
      </p:sp>
      <p:pic>
        <p:nvPicPr>
          <p:cNvPr id="13315" name="Picture 3"/>
          <p:cNvPicPr>
            <a:picLocks noChangeAspect="1" noChangeArrowheads="1"/>
          </p:cNvPicPr>
          <p:nvPr/>
        </p:nvPicPr>
        <p:blipFill>
          <a:blip r:embed="rId3" cstate="print"/>
          <a:srcRect/>
          <a:stretch>
            <a:fillRect/>
          </a:stretch>
        </p:blipFill>
        <p:spPr bwMode="auto">
          <a:xfrm>
            <a:off x="0" y="3422487"/>
            <a:ext cx="4427984" cy="1202167"/>
          </a:xfrm>
          <a:prstGeom prst="rect">
            <a:avLst/>
          </a:prstGeom>
          <a:noFill/>
          <a:ln w="3175">
            <a:solidFill>
              <a:schemeClr val="accent1">
                <a:lumMod val="75000"/>
              </a:schemeClr>
            </a:solidFill>
            <a:miter lim="800000"/>
            <a:headEnd/>
            <a:tailEnd/>
          </a:ln>
        </p:spPr>
      </p:pic>
      <p:sp>
        <p:nvSpPr>
          <p:cNvPr id="7" name="TextBox 6"/>
          <p:cNvSpPr txBox="1"/>
          <p:nvPr/>
        </p:nvSpPr>
        <p:spPr>
          <a:xfrm>
            <a:off x="1187624" y="4011910"/>
            <a:ext cx="3096344" cy="400110"/>
          </a:xfrm>
          <a:prstGeom prst="rect">
            <a:avLst/>
          </a:prstGeom>
          <a:noFill/>
        </p:spPr>
        <p:txBody>
          <a:bodyPr wrap="square" rtlCol="0">
            <a:spAutoFit/>
          </a:bodyPr>
          <a:lstStyle/>
          <a:p>
            <a:r>
              <a:rPr lang="sr-Cyrl-RS" sz="1000" dirty="0" smtClean="0">
                <a:solidFill>
                  <a:srgbClr val="002060"/>
                </a:solidFill>
                <a:latin typeface="Calibri" pitchFamily="34" charset="0"/>
              </a:rPr>
              <a:t>Обележите податак који желите да обришете и притисните дугме </a:t>
            </a:r>
            <a:r>
              <a:rPr lang="en-US" sz="1000" dirty="0" smtClean="0">
                <a:solidFill>
                  <a:srgbClr val="002060"/>
                </a:solidFill>
                <a:latin typeface="Calibri" pitchFamily="34" charset="0"/>
              </a:rPr>
              <a:t>„</a:t>
            </a:r>
            <a:r>
              <a:rPr lang="sr-Latn-RS" sz="1000" dirty="0" smtClean="0">
                <a:solidFill>
                  <a:srgbClr val="002060"/>
                </a:solidFill>
                <a:latin typeface="Calibri" pitchFamily="34" charset="0"/>
              </a:rPr>
              <a:t>Remove“</a:t>
            </a:r>
            <a:r>
              <a:rPr lang="sr-Cyrl-RS" sz="1000" dirty="0" smtClean="0">
                <a:solidFill>
                  <a:srgbClr val="002060"/>
                </a:solidFill>
                <a:latin typeface="Calibri" pitchFamily="34" charset="0"/>
              </a:rPr>
              <a:t>.</a:t>
            </a:r>
            <a:endParaRPr lang="en-US" sz="1000" dirty="0">
              <a:solidFill>
                <a:srgbClr val="002060"/>
              </a:solidFill>
              <a:latin typeface="Calibri" pitchFamily="34" charset="0"/>
            </a:endParaRPr>
          </a:p>
        </p:txBody>
      </p:sp>
      <p:sp>
        <p:nvSpPr>
          <p:cNvPr id="8" name="TextBox 7"/>
          <p:cNvSpPr txBox="1"/>
          <p:nvPr/>
        </p:nvSpPr>
        <p:spPr>
          <a:xfrm>
            <a:off x="1" y="0"/>
            <a:ext cx="5220072" cy="646331"/>
          </a:xfrm>
          <a:prstGeom prst="rect">
            <a:avLst/>
          </a:prstGeom>
          <a:noFill/>
        </p:spPr>
        <p:txBody>
          <a:bodyPr wrap="square" rtlCol="0">
            <a:spAutoFit/>
          </a:bodyPr>
          <a:lstStyle/>
          <a:p>
            <a:r>
              <a:rPr lang="sr-Cyrl-RS" dirty="0" smtClean="0">
                <a:solidFill>
                  <a:srgbClr val="002060"/>
                </a:solidFill>
                <a:latin typeface="Calibri" pitchFamily="34" charset="0"/>
              </a:rPr>
              <a:t>Колација </a:t>
            </a:r>
            <a:br>
              <a:rPr lang="sr-Cyrl-RS" dirty="0" smtClean="0">
                <a:solidFill>
                  <a:srgbClr val="002060"/>
                </a:solidFill>
                <a:latin typeface="Calibri" pitchFamily="34" charset="0"/>
              </a:rPr>
            </a:br>
            <a:r>
              <a:rPr lang="sr-Cyrl-RS" dirty="0" smtClean="0">
                <a:solidFill>
                  <a:srgbClr val="002060"/>
                </a:solidFill>
                <a:latin typeface="Calibri" pitchFamily="34" charset="0"/>
              </a:rPr>
              <a:t>подаци о волумену, свесци, пагинацији</a:t>
            </a:r>
            <a:endParaRPr lang="en-US" dirty="0">
              <a:solidFill>
                <a:srgbClr val="002060"/>
              </a:solidFill>
              <a:latin typeface="Calibri"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4572000" y="691949"/>
            <a:ext cx="4572000" cy="1130764"/>
          </a:xfrm>
          <a:prstGeom prst="rect">
            <a:avLst/>
          </a:prstGeom>
          <a:noFill/>
          <a:ln w="3175">
            <a:solidFill>
              <a:schemeClr val="accent1">
                <a:lumMod val="75000"/>
              </a:schemeClr>
            </a:solidFill>
            <a:miter lim="800000"/>
            <a:headEnd/>
            <a:tailEnd/>
          </a:ln>
        </p:spPr>
      </p:pic>
      <p:sp>
        <p:nvSpPr>
          <p:cNvPr id="10" name="Content Placeholder 2"/>
          <p:cNvSpPr txBox="1">
            <a:spLocks/>
          </p:cNvSpPr>
          <p:nvPr/>
        </p:nvSpPr>
        <p:spPr>
          <a:xfrm>
            <a:off x="4788024" y="1800200"/>
            <a:ext cx="4032448" cy="864096"/>
          </a:xfrm>
          <a:prstGeom prst="rect">
            <a:avLst/>
          </a:prstGeom>
          <a:noFill/>
          <a:ln>
            <a:noFill/>
          </a:ln>
        </p:spPr>
        <p:txBody>
          <a:bodyPr wrap="square"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B7B7B7"/>
              </a:buClr>
              <a:buSzPct val="100000"/>
              <a:tabLst/>
              <a:defRPr/>
            </a:pPr>
            <a:r>
              <a:rPr kumimoji="0" lang="sr-Cyrl-RS" sz="1300" b="0" i="0" u="none" strike="noStrike" kern="0" cap="none" spc="0" normalizeH="0" baseline="0" noProof="0" dirty="0" smtClean="0">
                <a:ln>
                  <a:noFill/>
                </a:ln>
                <a:solidFill>
                  <a:srgbClr val="002060"/>
                </a:solidFill>
                <a:effectLst/>
                <a:uLnTx/>
                <a:uFillTx/>
                <a:latin typeface="Calibri" pitchFamily="34" charset="0"/>
                <a:ea typeface="Lato Light"/>
                <a:cs typeface="Lato Light"/>
                <a:sym typeface="Lato Light"/>
              </a:rPr>
              <a:t>Ако рад има </a:t>
            </a:r>
            <a:r>
              <a:rPr kumimoji="0" lang="en-US" sz="1300" b="0" i="0" u="none" strike="noStrike" kern="0" cap="none" spc="0" normalizeH="0" baseline="0" noProof="0" dirty="0" smtClean="0">
                <a:ln>
                  <a:noFill/>
                </a:ln>
                <a:solidFill>
                  <a:srgbClr val="002060"/>
                </a:solidFill>
                <a:effectLst/>
                <a:uLnTx/>
                <a:uFillTx/>
                <a:latin typeface="Calibri" pitchFamily="34" charset="0"/>
                <a:ea typeface="Lato Light"/>
                <a:cs typeface="Lato Light"/>
                <a:sym typeface="Lato Light"/>
              </a:rPr>
              <a:t>DOI, </a:t>
            </a:r>
            <a:r>
              <a:rPr kumimoji="0" lang="sr-Cyrl-RS" sz="1300" b="0" i="0" u="none" strike="noStrike" kern="0" cap="none" spc="0" normalizeH="0" baseline="0" noProof="0" dirty="0" smtClean="0">
                <a:ln>
                  <a:noFill/>
                </a:ln>
                <a:solidFill>
                  <a:srgbClr val="002060"/>
                </a:solidFill>
                <a:effectLst/>
                <a:uLnTx/>
                <a:uFillTx/>
                <a:latin typeface="Calibri" pitchFamily="34" charset="0"/>
                <a:ea typeface="Lato Light"/>
                <a:cs typeface="Lato Light"/>
                <a:sym typeface="Lato Light"/>
              </a:rPr>
              <a:t>обавезно га унесите</a:t>
            </a:r>
          </a:p>
          <a:p>
            <a:pPr marL="0" marR="0" lvl="0" indent="0" algn="l" defTabSz="914400" rtl="0" eaLnBrk="1" fontAlgn="auto" latinLnBrk="0" hangingPunct="1">
              <a:lnSpc>
                <a:spcPct val="100000"/>
              </a:lnSpc>
              <a:spcBef>
                <a:spcPts val="600"/>
              </a:spcBef>
              <a:spcAft>
                <a:spcPts val="0"/>
              </a:spcAft>
              <a:buClr>
                <a:srgbClr val="B7B7B7"/>
              </a:buClr>
              <a:buSzPct val="100000"/>
              <a:tabLst/>
              <a:defRPr/>
            </a:pPr>
            <a:r>
              <a:rPr kumimoji="0" lang="sr-Cyrl-RS" sz="1300" b="0" i="0" u="none" strike="noStrike" kern="0" cap="none" spc="0" normalizeH="0" baseline="0" noProof="0" dirty="0" smtClean="0">
                <a:ln>
                  <a:noFill/>
                </a:ln>
                <a:solidFill>
                  <a:srgbClr val="002060"/>
                </a:solidFill>
                <a:effectLst/>
                <a:uLnTx/>
                <a:uFillTx/>
                <a:latin typeface="Calibri" pitchFamily="34" charset="0"/>
                <a:ea typeface="Lato Light"/>
                <a:cs typeface="Lato Light"/>
                <a:sym typeface="Lato Light"/>
              </a:rPr>
              <a:t>Обавезно унесите и </a:t>
            </a:r>
            <a:r>
              <a:rPr kumimoji="0" lang="en-US" sz="1300" b="0" i="0" u="none" strike="noStrike" kern="0" cap="none" spc="0" normalizeH="0" baseline="0" noProof="0" dirty="0" smtClean="0">
                <a:ln>
                  <a:noFill/>
                </a:ln>
                <a:solidFill>
                  <a:srgbClr val="002060"/>
                </a:solidFill>
                <a:effectLst/>
                <a:uLnTx/>
                <a:uFillTx/>
                <a:latin typeface="Calibri" pitchFamily="34" charset="0"/>
                <a:ea typeface="Lato Light"/>
                <a:cs typeface="Lato Light"/>
                <a:sym typeface="Lato Light"/>
              </a:rPr>
              <a:t>ISBN</a:t>
            </a:r>
            <a:r>
              <a:rPr kumimoji="0" lang="sr-Cyrl-RS" sz="1300" b="0" i="0" u="none" strike="noStrike" kern="0" cap="none" spc="0" normalizeH="0" baseline="0" noProof="0" dirty="0" smtClean="0">
                <a:ln>
                  <a:noFill/>
                </a:ln>
                <a:solidFill>
                  <a:srgbClr val="002060"/>
                </a:solidFill>
                <a:effectLst/>
                <a:uLnTx/>
                <a:uFillTx/>
                <a:latin typeface="Calibri" pitchFamily="34" charset="0"/>
                <a:ea typeface="Lato Light"/>
                <a:cs typeface="Lato Light"/>
                <a:sym typeface="Lato Light"/>
              </a:rPr>
              <a:t>, односно </a:t>
            </a:r>
            <a:r>
              <a:rPr kumimoji="0" lang="en-US" sz="1300" b="0" i="0" u="none" strike="noStrike" kern="0" cap="none" spc="0" normalizeH="0" baseline="0" noProof="0" dirty="0" smtClean="0">
                <a:ln>
                  <a:noFill/>
                </a:ln>
                <a:solidFill>
                  <a:srgbClr val="002060"/>
                </a:solidFill>
                <a:effectLst/>
                <a:uLnTx/>
                <a:uFillTx/>
                <a:latin typeface="Calibri" pitchFamily="34" charset="0"/>
                <a:ea typeface="Lato Light"/>
                <a:cs typeface="Lato Light"/>
                <a:sym typeface="Lato Light"/>
              </a:rPr>
              <a:t>ISSN</a:t>
            </a:r>
            <a:endParaRPr kumimoji="0" lang="sr-Cyrl-RS" sz="1300" b="0" i="0" u="none" strike="noStrike" kern="0" cap="none" spc="0" normalizeH="0" baseline="0" noProof="0" dirty="0" smtClean="0">
              <a:ln>
                <a:noFill/>
              </a:ln>
              <a:solidFill>
                <a:srgbClr val="002060"/>
              </a:solidFill>
              <a:effectLst/>
              <a:uLnTx/>
              <a:uFillTx/>
              <a:latin typeface="Calibri" pitchFamily="34" charset="0"/>
              <a:ea typeface="Lato Light"/>
              <a:cs typeface="Lato Light"/>
              <a:sym typeface="Lato Light"/>
            </a:endParaRPr>
          </a:p>
          <a:p>
            <a:pPr marL="0" marR="0" lvl="0" indent="0" algn="l" defTabSz="914400" rtl="0" eaLnBrk="1" fontAlgn="auto" latinLnBrk="0" hangingPunct="1">
              <a:lnSpc>
                <a:spcPct val="100000"/>
              </a:lnSpc>
              <a:spcBef>
                <a:spcPts val="600"/>
              </a:spcBef>
              <a:spcAft>
                <a:spcPts val="0"/>
              </a:spcAft>
              <a:buClr>
                <a:srgbClr val="B7B7B7"/>
              </a:buClr>
              <a:buSzPct val="100000"/>
              <a:tabLst/>
              <a:defRPr/>
            </a:pPr>
            <a:r>
              <a:rPr lang="sr-Cyrl-RS" sz="1300" kern="0" noProof="0" dirty="0" smtClean="0">
                <a:solidFill>
                  <a:srgbClr val="002060"/>
                </a:solidFill>
                <a:latin typeface="Calibri" pitchFamily="34" charset="0"/>
                <a:ea typeface="Lato Light"/>
                <a:cs typeface="Lato Light"/>
                <a:sym typeface="Lato Light"/>
              </a:rPr>
              <a:t>Препоручујемо да унесете и </a:t>
            </a:r>
            <a:r>
              <a:rPr lang="en-US" sz="1300" kern="0" noProof="0" dirty="0" smtClean="0">
                <a:solidFill>
                  <a:srgbClr val="002060"/>
                </a:solidFill>
                <a:latin typeface="Calibri" pitchFamily="34" charset="0"/>
                <a:ea typeface="Lato Light"/>
                <a:cs typeface="Lato Light"/>
                <a:sym typeface="Lato Light"/>
              </a:rPr>
              <a:t>Scopus </a:t>
            </a:r>
            <a:r>
              <a:rPr lang="sr-Cyrl-RS" sz="1300" kern="0" noProof="0" dirty="0" smtClean="0">
                <a:solidFill>
                  <a:srgbClr val="002060"/>
                </a:solidFill>
                <a:latin typeface="Calibri" pitchFamily="34" charset="0"/>
                <a:ea typeface="Lato Light"/>
                <a:cs typeface="Lato Light"/>
                <a:sym typeface="Lato Light"/>
              </a:rPr>
              <a:t>и </a:t>
            </a:r>
            <a:r>
              <a:rPr lang="en-US" sz="1300" kern="0" noProof="0" dirty="0" err="1" smtClean="0">
                <a:solidFill>
                  <a:srgbClr val="002060"/>
                </a:solidFill>
                <a:latin typeface="Calibri" pitchFamily="34" charset="0"/>
                <a:ea typeface="Lato Light"/>
                <a:cs typeface="Lato Light"/>
                <a:sym typeface="Lato Light"/>
              </a:rPr>
              <a:t>WoS</a:t>
            </a:r>
            <a:r>
              <a:rPr lang="sr-Cyrl-RS" sz="1300" kern="0" noProof="0" dirty="0" smtClean="0">
                <a:solidFill>
                  <a:srgbClr val="002060"/>
                </a:solidFill>
                <a:latin typeface="Calibri" pitchFamily="34" charset="0"/>
                <a:ea typeface="Lato Light"/>
                <a:cs typeface="Lato Light"/>
                <a:sym typeface="Lato Light"/>
              </a:rPr>
              <a:t> </a:t>
            </a:r>
            <a:r>
              <a:rPr lang="en-US" sz="1300" kern="0" noProof="0" dirty="0" smtClean="0">
                <a:solidFill>
                  <a:srgbClr val="002060"/>
                </a:solidFill>
                <a:latin typeface="Calibri" pitchFamily="34" charset="0"/>
                <a:ea typeface="Lato Light"/>
                <a:cs typeface="Lato Light"/>
                <a:sym typeface="Lato Light"/>
              </a:rPr>
              <a:t>ID.</a:t>
            </a:r>
            <a:endParaRPr kumimoji="0" lang="sr-Cyrl-RS" sz="1300" b="0" i="0" u="none" strike="noStrike" kern="0" cap="none" spc="0" normalizeH="0" baseline="0" noProof="0" dirty="0" smtClean="0">
              <a:ln>
                <a:noFill/>
              </a:ln>
              <a:solidFill>
                <a:srgbClr val="002060"/>
              </a:solidFill>
              <a:effectLst/>
              <a:uLnTx/>
              <a:uFillTx/>
              <a:latin typeface="Calibri" pitchFamily="34" charset="0"/>
              <a:ea typeface="Lato Light"/>
              <a:cs typeface="Lato Light"/>
              <a:sym typeface="Lato Light"/>
            </a:endParaRPr>
          </a:p>
          <a:p>
            <a:pPr marL="0" marR="0" lvl="0" indent="0" algn="l" defTabSz="914400" rtl="0" eaLnBrk="1" fontAlgn="auto" latinLnBrk="0" hangingPunct="1">
              <a:lnSpc>
                <a:spcPct val="100000"/>
              </a:lnSpc>
              <a:spcBef>
                <a:spcPts val="600"/>
              </a:spcBef>
              <a:spcAft>
                <a:spcPts val="0"/>
              </a:spcAft>
              <a:buClr>
                <a:srgbClr val="B7B7B7"/>
              </a:buClr>
              <a:buSzPct val="100000"/>
              <a:tabLst/>
              <a:defRPr/>
            </a:pPr>
            <a:endParaRPr kumimoji="0" lang="sr-Cyrl-RS" sz="1300" b="0" i="0" u="none" strike="noStrike" kern="0" cap="none" spc="0" normalizeH="0" baseline="0" noProof="0" dirty="0" smtClean="0">
              <a:ln>
                <a:noFill/>
              </a:ln>
              <a:solidFill>
                <a:srgbClr val="002060"/>
              </a:solidFill>
              <a:effectLst/>
              <a:uLnTx/>
              <a:uFillTx/>
              <a:latin typeface="Calibri" pitchFamily="34" charset="0"/>
              <a:ea typeface="Lato Light"/>
              <a:cs typeface="Lato Light"/>
              <a:sym typeface="Lato Light"/>
            </a:endParaRPr>
          </a:p>
        </p:txBody>
      </p:sp>
      <p:pic>
        <p:nvPicPr>
          <p:cNvPr id="11" name="Picture 2"/>
          <p:cNvPicPr>
            <a:picLocks noChangeAspect="1" noChangeArrowheads="1"/>
          </p:cNvPicPr>
          <p:nvPr/>
        </p:nvPicPr>
        <p:blipFill>
          <a:blip r:embed="rId5" cstate="print"/>
          <a:srcRect/>
          <a:stretch>
            <a:fillRect/>
          </a:stretch>
        </p:blipFill>
        <p:spPr bwMode="auto">
          <a:xfrm>
            <a:off x="4546439" y="2715766"/>
            <a:ext cx="4597561" cy="1224136"/>
          </a:xfrm>
          <a:prstGeom prst="rect">
            <a:avLst/>
          </a:prstGeom>
          <a:noFill/>
          <a:ln w="3175">
            <a:solidFill>
              <a:schemeClr val="accent1">
                <a:lumMod val="75000"/>
              </a:schemeClr>
            </a:solidFill>
            <a:miter lim="800000"/>
            <a:headEnd/>
            <a:tailEnd/>
          </a:ln>
        </p:spPr>
      </p:pic>
      <p:sp>
        <p:nvSpPr>
          <p:cNvPr id="12" name="Rectangle 11"/>
          <p:cNvSpPr/>
          <p:nvPr/>
        </p:nvSpPr>
        <p:spPr>
          <a:xfrm>
            <a:off x="4932040" y="4083918"/>
            <a:ext cx="4104456" cy="492443"/>
          </a:xfrm>
          <a:prstGeom prst="rect">
            <a:avLst/>
          </a:prstGeom>
        </p:spPr>
        <p:txBody>
          <a:bodyPr wrap="square">
            <a:spAutoFit/>
          </a:bodyPr>
          <a:lstStyle/>
          <a:p>
            <a:r>
              <a:rPr lang="sr-Cyrl-RS" sz="1300" dirty="0" smtClean="0">
                <a:solidFill>
                  <a:srgbClr val="002060"/>
                </a:solidFill>
                <a:latin typeface="Calibri" pitchFamily="34" charset="0"/>
              </a:rPr>
              <a:t>Навођење идентификатора олакшава проналажење и идентификацију документа. </a:t>
            </a:r>
            <a:endParaRPr lang="en-US" sz="1300" dirty="0">
              <a:solidFill>
                <a:srgbClr val="002060"/>
              </a:solidFill>
              <a:latin typeface="Calibri" pitchFamily="34" charset="0"/>
            </a:endParaRPr>
          </a:p>
        </p:txBody>
      </p:sp>
      <p:sp>
        <p:nvSpPr>
          <p:cNvPr id="13" name="TextBox 12"/>
          <p:cNvSpPr txBox="1"/>
          <p:nvPr/>
        </p:nvSpPr>
        <p:spPr>
          <a:xfrm>
            <a:off x="5471592" y="83408"/>
            <a:ext cx="2032736" cy="400110"/>
          </a:xfrm>
          <a:prstGeom prst="rect">
            <a:avLst/>
          </a:prstGeom>
          <a:noFill/>
        </p:spPr>
        <p:txBody>
          <a:bodyPr wrap="none" rtlCol="0">
            <a:spAutoFit/>
          </a:bodyPr>
          <a:lstStyle/>
          <a:p>
            <a:r>
              <a:rPr lang="sr-Cyrl-RS" sz="2000" dirty="0" smtClean="0">
                <a:solidFill>
                  <a:srgbClr val="002060"/>
                </a:solidFill>
                <a:latin typeface="Calibri" pitchFamily="34" charset="0"/>
              </a:rPr>
              <a:t>Идентификатори</a:t>
            </a:r>
            <a:endParaRPr lang="en-US" sz="2000" dirty="0">
              <a:solidFill>
                <a:srgbClr val="002060"/>
              </a:solidFill>
              <a:latin typeface="Calibri" pitchFamily="34" charset="0"/>
            </a:endParaRPr>
          </a:p>
        </p:txBody>
      </p:sp>
      <p:sp>
        <p:nvSpPr>
          <p:cNvPr id="14" name="TextBox 13"/>
          <p:cNvSpPr txBox="1"/>
          <p:nvPr/>
        </p:nvSpPr>
        <p:spPr>
          <a:xfrm>
            <a:off x="6300192" y="3291830"/>
            <a:ext cx="2736304" cy="400110"/>
          </a:xfrm>
          <a:prstGeom prst="rect">
            <a:avLst/>
          </a:prstGeom>
          <a:noFill/>
        </p:spPr>
        <p:txBody>
          <a:bodyPr wrap="square" rtlCol="0">
            <a:spAutoFit/>
          </a:bodyPr>
          <a:lstStyle/>
          <a:p>
            <a:r>
              <a:rPr lang="sr-Cyrl-RS" sz="1000" dirty="0" smtClean="0">
                <a:solidFill>
                  <a:srgbClr val="002060"/>
                </a:solidFill>
                <a:latin typeface="Calibri" pitchFamily="34" charset="0"/>
              </a:rPr>
              <a:t>Обележите податак који желите да обришете и притисните дугме </a:t>
            </a:r>
            <a:r>
              <a:rPr lang="en-US" sz="1000" dirty="0" smtClean="0">
                <a:solidFill>
                  <a:srgbClr val="002060"/>
                </a:solidFill>
                <a:latin typeface="Calibri" pitchFamily="34" charset="0"/>
              </a:rPr>
              <a:t>„</a:t>
            </a:r>
            <a:r>
              <a:rPr lang="sr-Latn-RS" sz="1000" dirty="0" smtClean="0">
                <a:solidFill>
                  <a:srgbClr val="002060"/>
                </a:solidFill>
                <a:latin typeface="Calibri" pitchFamily="34" charset="0"/>
              </a:rPr>
              <a:t>Remove“</a:t>
            </a:r>
            <a:r>
              <a:rPr lang="sr-Cyrl-RS" sz="1000" dirty="0" smtClean="0">
                <a:solidFill>
                  <a:srgbClr val="002060"/>
                </a:solidFill>
                <a:latin typeface="Calibri" pitchFamily="34" charset="0"/>
              </a:rPr>
              <a:t>.</a:t>
            </a:r>
            <a:endParaRPr lang="en-US" sz="1000" dirty="0">
              <a:solidFill>
                <a:srgbClr val="002060"/>
              </a:solidFill>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1"/>
          <p:cNvPicPr>
            <a:picLocks noChangeAspect="1" noChangeArrowheads="1"/>
          </p:cNvPicPr>
          <p:nvPr/>
        </p:nvPicPr>
        <p:blipFill>
          <a:blip r:embed="rId2" cstate="print"/>
          <a:srcRect/>
          <a:stretch>
            <a:fillRect/>
          </a:stretch>
        </p:blipFill>
        <p:spPr bwMode="auto">
          <a:xfrm>
            <a:off x="1187624" y="-15146"/>
            <a:ext cx="6912768" cy="514144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251520" y="51470"/>
            <a:ext cx="3788668" cy="479425"/>
          </a:xfrm>
        </p:spPr>
        <p:txBody>
          <a:bodyPr>
            <a:normAutofit/>
          </a:bodyPr>
          <a:lstStyle/>
          <a:p>
            <a:pPr>
              <a:buNone/>
            </a:pPr>
            <a:r>
              <a:rPr lang="sr-Cyrl-RS" sz="1800" b="0" dirty="0" smtClean="0">
                <a:solidFill>
                  <a:srgbClr val="002060"/>
                </a:solidFill>
                <a:latin typeface="Calibri" pitchFamily="34" charset="0"/>
              </a:rPr>
              <a:t>Тип документа</a:t>
            </a:r>
            <a:endParaRPr lang="en-US" sz="1800" b="0" dirty="0">
              <a:solidFill>
                <a:srgbClr val="002060"/>
              </a:solidFill>
              <a:latin typeface="Calibri" pitchFamily="34" charset="0"/>
            </a:endParaRPr>
          </a:p>
        </p:txBody>
      </p:sp>
      <p:sp>
        <p:nvSpPr>
          <p:cNvPr id="7" name="Content Placeholder 6"/>
          <p:cNvSpPr>
            <a:spLocks noGrp="1"/>
          </p:cNvSpPr>
          <p:nvPr>
            <p:ph sz="half" idx="4294967295"/>
          </p:nvPr>
        </p:nvSpPr>
        <p:spPr>
          <a:xfrm>
            <a:off x="0" y="3435846"/>
            <a:ext cx="4032448" cy="1276350"/>
          </a:xfrm>
        </p:spPr>
        <p:txBody>
          <a:bodyPr>
            <a:noAutofit/>
          </a:bodyPr>
          <a:lstStyle/>
          <a:p>
            <a:pPr marL="0" indent="0">
              <a:spcBef>
                <a:spcPts val="1200"/>
              </a:spcBef>
              <a:buNone/>
            </a:pPr>
            <a:r>
              <a:rPr lang="sr-Cyrl-RS" sz="1200" dirty="0" smtClean="0">
                <a:solidFill>
                  <a:srgbClr val="002060"/>
                </a:solidFill>
                <a:latin typeface="Calibri" pitchFamily="34" charset="0"/>
              </a:rPr>
              <a:t>Осим наведених, могу се депоновати и други типови докумената, као што су презентације, табеларни прикази, слике итд. У том случају, треба изабрати  тип „остало“</a:t>
            </a:r>
          </a:p>
          <a:p>
            <a:pPr marL="0" indent="0">
              <a:spcBef>
                <a:spcPts val="1200"/>
              </a:spcBef>
              <a:buNone/>
            </a:pPr>
            <a:r>
              <a:rPr lang="sr-Cyrl-RS" sz="1200" dirty="0" smtClean="0">
                <a:solidFill>
                  <a:srgbClr val="002060"/>
                </a:solidFill>
                <a:latin typeface="Calibri" pitchFamily="34" charset="0"/>
              </a:rPr>
              <a:t>Наведена типологија докумената усклађена је са </a:t>
            </a:r>
            <a:r>
              <a:rPr lang="en-US" sz="1200" dirty="0" err="1" smtClean="0">
                <a:solidFill>
                  <a:srgbClr val="002060"/>
                </a:solidFill>
                <a:latin typeface="Calibri" pitchFamily="34" charset="0"/>
              </a:rPr>
              <a:t>OpenAIRE</a:t>
            </a:r>
            <a:r>
              <a:rPr lang="en-US" sz="1200" dirty="0" smtClean="0">
                <a:solidFill>
                  <a:srgbClr val="002060"/>
                </a:solidFill>
                <a:latin typeface="Calibri" pitchFamily="34" charset="0"/>
              </a:rPr>
              <a:t> 3.0 </a:t>
            </a:r>
            <a:r>
              <a:rPr lang="sr-Cyrl-RS" sz="1200" dirty="0" smtClean="0">
                <a:solidFill>
                  <a:srgbClr val="002060"/>
                </a:solidFill>
                <a:latin typeface="Calibri" pitchFamily="34" charset="0"/>
              </a:rPr>
              <a:t>смерницама за дигиталне репозиторијуме.</a:t>
            </a:r>
            <a:endParaRPr lang="en-US" sz="1200" dirty="0">
              <a:solidFill>
                <a:srgbClr val="002060"/>
              </a:solidFill>
              <a:latin typeface="Calibri"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0" y="483518"/>
            <a:ext cx="4231105" cy="2610845"/>
          </a:xfrm>
          <a:prstGeom prst="rect">
            <a:avLst/>
          </a:prstGeom>
          <a:noFill/>
          <a:ln w="3175">
            <a:solidFill>
              <a:schemeClr val="accent1">
                <a:lumMod val="75000"/>
              </a:schemeClr>
            </a:solid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788024" y="411510"/>
            <a:ext cx="4355976" cy="1206026"/>
          </a:xfrm>
          <a:prstGeom prst="rect">
            <a:avLst/>
          </a:prstGeom>
          <a:noFill/>
          <a:ln w="3175">
            <a:solidFill>
              <a:schemeClr val="accent1">
                <a:lumMod val="75000"/>
              </a:schemeClr>
            </a:solidFill>
            <a:miter lim="800000"/>
            <a:headEnd/>
            <a:tailEnd/>
          </a:ln>
        </p:spPr>
      </p:pic>
      <p:sp>
        <p:nvSpPr>
          <p:cNvPr id="11" name="Text Placeholder 5"/>
          <p:cNvSpPr txBox="1">
            <a:spLocks/>
          </p:cNvSpPr>
          <p:nvPr/>
        </p:nvSpPr>
        <p:spPr>
          <a:xfrm>
            <a:off x="4860032" y="-20538"/>
            <a:ext cx="3896172" cy="479822"/>
          </a:xfrm>
          <a:prstGeom prst="rect">
            <a:avLst/>
          </a:prstGeom>
          <a:noFill/>
          <a:ln>
            <a:noFill/>
          </a:ln>
        </p:spPr>
        <p:txBody>
          <a:bodyPr wrap="square"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B7B7B7"/>
              </a:buClr>
              <a:buSzPct val="100000"/>
              <a:tabLst/>
              <a:defRPr/>
            </a:pPr>
            <a:r>
              <a:rPr kumimoji="0" lang="sr-Cyrl-RS" sz="1800" b="0" i="0" u="none" strike="noStrike" kern="0" cap="none" spc="0" normalizeH="0" baseline="0" noProof="0" dirty="0" smtClean="0">
                <a:ln>
                  <a:noFill/>
                </a:ln>
                <a:solidFill>
                  <a:srgbClr val="002060"/>
                </a:solidFill>
                <a:effectLst/>
                <a:uLnTx/>
                <a:uFillTx/>
                <a:latin typeface="Calibri" pitchFamily="34" charset="0"/>
                <a:ea typeface="Lato Light"/>
                <a:cs typeface="Lato Light"/>
                <a:sym typeface="Lato Light"/>
              </a:rPr>
              <a:t>Верзија публикације</a:t>
            </a:r>
            <a:endParaRPr kumimoji="0" lang="en-US" sz="1800" b="0" i="0" u="none" strike="noStrike" kern="0" cap="none" spc="0" normalizeH="0" baseline="0" noProof="0" dirty="0">
              <a:ln>
                <a:noFill/>
              </a:ln>
              <a:solidFill>
                <a:srgbClr val="002060"/>
              </a:solidFill>
              <a:effectLst/>
              <a:uLnTx/>
              <a:uFillTx/>
              <a:latin typeface="Calibri" pitchFamily="34" charset="0"/>
              <a:ea typeface="Lato Light"/>
              <a:cs typeface="Lato Light"/>
              <a:sym typeface="Lato Light"/>
            </a:endParaRPr>
          </a:p>
        </p:txBody>
      </p:sp>
      <p:sp>
        <p:nvSpPr>
          <p:cNvPr id="12" name="Content Placeholder 2"/>
          <p:cNvSpPr txBox="1">
            <a:spLocks/>
          </p:cNvSpPr>
          <p:nvPr/>
        </p:nvSpPr>
        <p:spPr>
          <a:xfrm>
            <a:off x="4644008" y="1707654"/>
            <a:ext cx="4499992" cy="1656184"/>
          </a:xfrm>
          <a:prstGeom prst="rect">
            <a:avLst/>
          </a:prstGeom>
        </p:spPr>
        <p:txBody>
          <a:bodyPr>
            <a:normAutofit fontScale="85000" lnSpcReduction="10000"/>
          </a:bodyPr>
          <a:lstStyle/>
          <a:p>
            <a:pPr marR="0" lvl="0" algn="l" defTabSz="914400" rtl="0" eaLnBrk="1" fontAlgn="auto" latinLnBrk="0" hangingPunct="1">
              <a:lnSpc>
                <a:spcPct val="100000"/>
              </a:lnSpc>
              <a:spcBef>
                <a:spcPts val="600"/>
              </a:spcBef>
              <a:spcAft>
                <a:spcPts val="0"/>
              </a:spcAft>
              <a:buClrTx/>
              <a:buSzTx/>
              <a:tabLst/>
              <a:defRPr/>
            </a:pPr>
            <a:r>
              <a:rPr kumimoji="0" lang="sr-Cyrl-RS" sz="1200" b="0" i="0" u="none" strike="noStrike" kern="1200" cap="none" spc="0" normalizeH="0" baseline="0" noProof="0" dirty="0" smtClean="0">
                <a:ln>
                  <a:noFill/>
                </a:ln>
                <a:solidFill>
                  <a:srgbClr val="002060"/>
                </a:solidFill>
                <a:effectLst/>
                <a:uLnTx/>
                <a:uFillTx/>
                <a:latin typeface="+mn-lt"/>
                <a:ea typeface="+mn-ea"/>
                <a:cs typeface="+mn-cs"/>
              </a:rPr>
              <a:t>У репозиторијум се може депоновати </a:t>
            </a:r>
            <a:r>
              <a:rPr kumimoji="0" lang="sr-Cyrl-RS" sz="1200" b="1" i="0" u="none" strike="noStrike" kern="1200" cap="none" spc="0" normalizeH="0" baseline="0" noProof="0" dirty="0" smtClean="0">
                <a:ln>
                  <a:noFill/>
                </a:ln>
                <a:solidFill>
                  <a:srgbClr val="002060"/>
                </a:solidFill>
                <a:effectLst/>
                <a:uLnTx/>
                <a:uFillTx/>
                <a:latin typeface="+mn-lt"/>
                <a:ea typeface="+mn-ea"/>
                <a:cs typeface="+mn-cs"/>
              </a:rPr>
              <a:t>више верзија исте публикације</a:t>
            </a:r>
            <a:r>
              <a:rPr kumimoji="0" lang="sr-Cyrl-RS" sz="1200" b="0" i="0" u="none" strike="noStrike" kern="1200" cap="none" spc="0" normalizeH="0" baseline="0" noProof="0" dirty="0" smtClean="0">
                <a:ln>
                  <a:noFill/>
                </a:ln>
                <a:solidFill>
                  <a:srgbClr val="002060"/>
                </a:solidFill>
                <a:effectLst/>
                <a:uLnTx/>
                <a:uFillTx/>
                <a:latin typeface="+mn-lt"/>
                <a:ea typeface="+mn-ea"/>
                <a:cs typeface="+mn-cs"/>
              </a:rPr>
              <a:t>. На пример, може се депоновати објављена верзија, која због ограничења издавача неће бити јавно доступна, и може се депоновати рецензирани рукопис (истог рада) прихваћен за штампу, који ће бити јавно доступан.</a:t>
            </a:r>
          </a:p>
          <a:p>
            <a:pPr marR="0" lvl="0" algn="l" defTabSz="914400" rtl="0" eaLnBrk="1" fontAlgn="auto" latinLnBrk="0" hangingPunct="1">
              <a:lnSpc>
                <a:spcPct val="100000"/>
              </a:lnSpc>
              <a:spcBef>
                <a:spcPts val="600"/>
              </a:spcBef>
              <a:spcAft>
                <a:spcPts val="0"/>
              </a:spcAft>
              <a:buClrTx/>
              <a:buSzTx/>
              <a:tabLst/>
              <a:defRPr/>
            </a:pPr>
            <a:r>
              <a:rPr kumimoji="0" lang="sr-Cyrl-RS" sz="1200" b="0" i="0" u="none" strike="noStrike" kern="1200" cap="none" spc="0" normalizeH="0" baseline="0" noProof="0" dirty="0" smtClean="0">
                <a:ln>
                  <a:noFill/>
                </a:ln>
                <a:solidFill>
                  <a:srgbClr val="002060"/>
                </a:solidFill>
                <a:effectLst/>
                <a:uLnTx/>
                <a:uFillTx/>
                <a:latin typeface="+mn-lt"/>
                <a:ea typeface="+mn-ea"/>
                <a:cs typeface="+mn-cs"/>
              </a:rPr>
              <a:t>Различите верзије исте публикације депонују се посебно, свака за себе, а у метаподацима се наводи о којој верзији се ради.</a:t>
            </a:r>
          </a:p>
          <a:p>
            <a:pPr>
              <a:spcBef>
                <a:spcPts val="600"/>
              </a:spcBef>
              <a:defRPr/>
            </a:pPr>
            <a:r>
              <a:rPr lang="sr-Cyrl-RS" sz="1200" noProof="0" dirty="0" smtClean="0">
                <a:solidFill>
                  <a:srgbClr val="002060"/>
                </a:solidFill>
              </a:rPr>
              <a:t>Која верзија сме бити јавно доступна најчешће зависи од политике издавача. Ти подаци се могу наћи на сајту часописа (уређивачка политика, политика самоархивирања, као и у бази података </a:t>
            </a:r>
            <a:r>
              <a:rPr lang="en-US" sz="1200" dirty="0" smtClean="0">
                <a:solidFill>
                  <a:srgbClr val="002060"/>
                </a:solidFill>
              </a:rPr>
              <a:t>SHERPA/</a:t>
            </a:r>
            <a:r>
              <a:rPr lang="en-US" sz="1200" dirty="0" err="1" smtClean="0">
                <a:solidFill>
                  <a:srgbClr val="002060"/>
                </a:solidFill>
              </a:rPr>
              <a:t>RoMEO</a:t>
            </a:r>
            <a:r>
              <a:rPr lang="en-US" sz="1200" dirty="0" smtClean="0">
                <a:solidFill>
                  <a:srgbClr val="002060"/>
                </a:solidFill>
              </a:rPr>
              <a:t> (</a:t>
            </a:r>
            <a:r>
              <a:rPr lang="en-US" sz="1200" dirty="0" smtClean="0">
                <a:solidFill>
                  <a:srgbClr val="002060"/>
                </a:solidFill>
                <a:hlinkClick r:id="rId4"/>
              </a:rPr>
              <a:t>http://www.sherpa.ac.uk/romeo/index.php</a:t>
            </a:r>
            <a:r>
              <a:rPr lang="en-US" sz="1200" dirty="0" smtClean="0">
                <a:solidFill>
                  <a:srgbClr val="002060"/>
                </a:solidFill>
              </a:rPr>
              <a:t>). </a:t>
            </a:r>
            <a:endParaRPr kumimoji="0" lang="sr-Cyrl-RS" sz="1200" b="0" i="0" u="none" strike="noStrike" kern="1200" cap="none" spc="0" normalizeH="0" baseline="0" noProof="0" dirty="0" smtClean="0">
              <a:ln>
                <a:noFill/>
              </a:ln>
              <a:solidFill>
                <a:srgbClr val="002060"/>
              </a:solidFill>
              <a:effectLst/>
              <a:uLnTx/>
              <a:uFillTx/>
              <a:latin typeface="+mn-lt"/>
              <a:ea typeface="+mn-ea"/>
              <a:cs typeface="+mn-cs"/>
            </a:endParaRPr>
          </a:p>
        </p:txBody>
      </p:sp>
      <p:pic>
        <p:nvPicPr>
          <p:cNvPr id="5124" name="Picture 4"/>
          <p:cNvPicPr>
            <a:picLocks noChangeAspect="1" noChangeArrowheads="1"/>
          </p:cNvPicPr>
          <p:nvPr/>
        </p:nvPicPr>
        <p:blipFill>
          <a:blip r:embed="rId5" cstate="print"/>
          <a:srcRect/>
          <a:stretch>
            <a:fillRect/>
          </a:stretch>
        </p:blipFill>
        <p:spPr bwMode="auto">
          <a:xfrm>
            <a:off x="4932040" y="3734911"/>
            <a:ext cx="4211960" cy="1122673"/>
          </a:xfrm>
          <a:prstGeom prst="rect">
            <a:avLst/>
          </a:prstGeom>
          <a:noFill/>
          <a:ln w="3175">
            <a:solidFill>
              <a:schemeClr val="accent1">
                <a:lumMod val="75000"/>
              </a:schemeClr>
            </a:solidFill>
            <a:miter lim="800000"/>
            <a:headEnd/>
            <a:tailEnd/>
          </a:ln>
        </p:spPr>
      </p:pic>
      <p:sp>
        <p:nvSpPr>
          <p:cNvPr id="14" name="Text Placeholder 5"/>
          <p:cNvSpPr txBox="1">
            <a:spLocks/>
          </p:cNvSpPr>
          <p:nvPr/>
        </p:nvSpPr>
        <p:spPr>
          <a:xfrm>
            <a:off x="4788024" y="3302863"/>
            <a:ext cx="3896172" cy="479822"/>
          </a:xfrm>
          <a:prstGeom prst="rect">
            <a:avLst/>
          </a:prstGeom>
          <a:noFill/>
          <a:ln>
            <a:noFill/>
          </a:ln>
        </p:spPr>
        <p:txBody>
          <a:bodyPr wrap="square" lIns="91425" tIns="91425" rIns="91425" bIns="91425" anchor="t" anchorCtr="0"/>
          <a:lstStyle/>
          <a:p>
            <a:pPr marL="0" marR="0" lvl="0" indent="0" algn="l" defTabSz="914400" rtl="0" eaLnBrk="1" fontAlgn="auto" latinLnBrk="0" hangingPunct="1">
              <a:lnSpc>
                <a:spcPct val="100000"/>
              </a:lnSpc>
              <a:spcBef>
                <a:spcPts val="600"/>
              </a:spcBef>
              <a:spcAft>
                <a:spcPts val="0"/>
              </a:spcAft>
              <a:buClr>
                <a:srgbClr val="B7B7B7"/>
              </a:buClr>
              <a:buSzPct val="100000"/>
              <a:tabLst/>
              <a:defRPr/>
            </a:pPr>
            <a:r>
              <a:rPr kumimoji="0" lang="sr-Cyrl-RS" sz="1800" b="0" i="0" u="none" strike="noStrike" kern="0" cap="none" spc="0" normalizeH="0" baseline="0" noProof="0" dirty="0" smtClean="0">
                <a:ln>
                  <a:noFill/>
                </a:ln>
                <a:solidFill>
                  <a:srgbClr val="002060"/>
                </a:solidFill>
                <a:effectLst/>
                <a:uLnTx/>
                <a:uFillTx/>
                <a:latin typeface="Calibri" pitchFamily="34" charset="0"/>
                <a:ea typeface="Lato Light"/>
                <a:cs typeface="Lato Light"/>
                <a:sym typeface="Lato Light"/>
              </a:rPr>
              <a:t>Језик публикације</a:t>
            </a:r>
            <a:endParaRPr kumimoji="0" lang="en-US" sz="1800" b="0" i="0" u="none" strike="noStrike" kern="0" cap="none" spc="0" normalizeH="0" baseline="0" noProof="0" dirty="0">
              <a:ln>
                <a:noFill/>
              </a:ln>
              <a:solidFill>
                <a:srgbClr val="002060"/>
              </a:solidFill>
              <a:effectLst/>
              <a:uLnTx/>
              <a:uFillTx/>
              <a:latin typeface="Calibri" pitchFamily="34" charset="0"/>
              <a:ea typeface="Lato Light"/>
              <a:cs typeface="Lato Light"/>
              <a:sym typeface="Lato Light"/>
            </a:endParaRPr>
          </a:p>
        </p:txBody>
      </p:sp>
      <p:sp>
        <p:nvSpPr>
          <p:cNvPr id="15" name="TextBox 14"/>
          <p:cNvSpPr txBox="1"/>
          <p:nvPr/>
        </p:nvSpPr>
        <p:spPr>
          <a:xfrm>
            <a:off x="4860032" y="4887039"/>
            <a:ext cx="4283968" cy="276999"/>
          </a:xfrm>
          <a:prstGeom prst="rect">
            <a:avLst/>
          </a:prstGeom>
          <a:noFill/>
        </p:spPr>
        <p:txBody>
          <a:bodyPr wrap="square" rtlCol="0">
            <a:spAutoFit/>
          </a:bodyPr>
          <a:lstStyle/>
          <a:p>
            <a:r>
              <a:rPr lang="sr-Cyrl-RS" sz="1200" dirty="0" smtClean="0">
                <a:solidFill>
                  <a:srgbClr val="002060"/>
                </a:solidFill>
              </a:rPr>
              <a:t>Ако желите да изаберете више језика, притисните тастер</a:t>
            </a:r>
            <a:r>
              <a:rPr lang="en-US" sz="1200" dirty="0" smtClean="0">
                <a:solidFill>
                  <a:srgbClr val="002060"/>
                </a:solidFill>
              </a:rPr>
              <a:t> Ctrl.</a:t>
            </a:r>
            <a:r>
              <a:rPr lang="sr-Cyrl-RS" sz="1200" dirty="0" smtClean="0">
                <a:solidFill>
                  <a:srgbClr val="002060"/>
                </a:solidFill>
              </a:rPr>
              <a:t> </a:t>
            </a:r>
            <a:endParaRPr lang="en-US" sz="1200" dirty="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a:xfrm>
            <a:off x="4572000" y="1131590"/>
            <a:ext cx="4114800" cy="3816424"/>
          </a:xfrm>
        </p:spPr>
        <p:txBody>
          <a:bodyPr>
            <a:normAutofit/>
          </a:bodyPr>
          <a:lstStyle/>
          <a:p>
            <a:pPr marL="0" indent="0">
              <a:buNone/>
              <a:tabLst>
                <a:tab pos="0" algn="l"/>
              </a:tabLst>
            </a:pPr>
            <a:r>
              <a:rPr lang="sr-Cyrl-RS" sz="1400" dirty="0" smtClean="0">
                <a:solidFill>
                  <a:srgbClr val="002060"/>
                </a:solidFill>
              </a:rPr>
              <a:t>Ако публикација има апстракте на више језика, сви се могу унети зато што је поље поновљиво.</a:t>
            </a:r>
          </a:p>
          <a:p>
            <a:pPr marL="0" indent="0">
              <a:buNone/>
              <a:tabLst>
                <a:tab pos="0" algn="l"/>
              </a:tabLst>
            </a:pPr>
            <a:r>
              <a:rPr lang="sr-Cyrl-RS" sz="1400" dirty="0" smtClean="0">
                <a:solidFill>
                  <a:srgbClr val="002060"/>
                </a:solidFill>
              </a:rPr>
              <a:t>Ако публикација нема апстракт, у ово поље се могу уносити и друге врсте описа садржаја публикације.</a:t>
            </a:r>
          </a:p>
          <a:p>
            <a:pPr marL="0" indent="0">
              <a:buNone/>
              <a:tabLst>
                <a:tab pos="0" algn="l"/>
              </a:tabLst>
            </a:pPr>
            <a:endParaRPr lang="sr-Cyrl-RS" sz="1400" dirty="0" smtClean="0">
              <a:solidFill>
                <a:schemeClr val="tx1">
                  <a:lumMod val="50000"/>
                  <a:lumOff val="50000"/>
                </a:schemeClr>
              </a:solidFill>
            </a:endParaRPr>
          </a:p>
          <a:p>
            <a:pPr marL="0" indent="0">
              <a:buNone/>
              <a:tabLst>
                <a:tab pos="0" algn="l"/>
              </a:tabLst>
            </a:pPr>
            <a:endParaRPr lang="sr-Cyrl-RS" sz="1400" dirty="0" smtClean="0">
              <a:solidFill>
                <a:schemeClr val="tx1">
                  <a:lumMod val="50000"/>
                  <a:lumOff val="50000"/>
                </a:schemeClr>
              </a:solidFill>
            </a:endParaRPr>
          </a:p>
          <a:p>
            <a:pPr marL="0" indent="0">
              <a:buNone/>
              <a:tabLst>
                <a:tab pos="0" algn="l"/>
              </a:tabLst>
            </a:pPr>
            <a:r>
              <a:rPr lang="sr-Cyrl-RS" sz="1400" dirty="0" smtClean="0">
                <a:solidFill>
                  <a:schemeClr val="accent2">
                    <a:lumMod val="75000"/>
                  </a:schemeClr>
                </a:solidFill>
              </a:rPr>
              <a:t>Кључне речи обавезно уносите једну по једну</a:t>
            </a:r>
            <a:r>
              <a:rPr lang="en-US" sz="1400" dirty="0" smtClean="0">
                <a:solidFill>
                  <a:schemeClr val="accent2">
                    <a:lumMod val="75000"/>
                  </a:schemeClr>
                </a:solidFill>
              </a:rPr>
              <a:t>!</a:t>
            </a:r>
            <a:r>
              <a:rPr lang="sr-Cyrl-RS" sz="1400" dirty="0" smtClean="0">
                <a:solidFill>
                  <a:schemeClr val="accent2">
                    <a:lumMod val="75000"/>
                  </a:schemeClr>
                </a:solidFill>
              </a:rPr>
              <a:t> </a:t>
            </a:r>
            <a:r>
              <a:rPr lang="sr-Cyrl-RS" sz="1400" dirty="0" smtClean="0">
                <a:solidFill>
                  <a:srgbClr val="002060"/>
                </a:solidFill>
              </a:rPr>
              <a:t>Кључне речи унесене у истом низу видеће се као једна кључна реч.</a:t>
            </a:r>
          </a:p>
          <a:p>
            <a:pPr marL="0" indent="0">
              <a:buNone/>
              <a:tabLst>
                <a:tab pos="0" algn="l"/>
              </a:tabLst>
            </a:pPr>
            <a:r>
              <a:rPr lang="sr-Cyrl-RS" sz="1400" dirty="0" smtClean="0">
                <a:solidFill>
                  <a:srgbClr val="002060"/>
                </a:solidFill>
              </a:rPr>
              <a:t>Кључне речи се могу уносити на различитим језицима</a:t>
            </a:r>
            <a:r>
              <a:rPr lang="sr-Cyrl-RS" sz="1400" dirty="0" smtClean="0">
                <a:solidFill>
                  <a:srgbClr val="002060"/>
                </a:solidFill>
              </a:rPr>
              <a:t>.</a:t>
            </a:r>
            <a:endParaRPr lang="en-US" sz="1400" dirty="0" smtClean="0">
              <a:solidFill>
                <a:srgbClr val="002060"/>
              </a:solidFill>
            </a:endParaRPr>
          </a:p>
          <a:p>
            <a:pPr marL="0" indent="0">
              <a:buNone/>
              <a:tabLst>
                <a:tab pos="0" algn="l"/>
              </a:tabLst>
            </a:pPr>
            <a:r>
              <a:rPr lang="sr-Cyrl-RS" sz="1400" dirty="0" smtClean="0">
                <a:solidFill>
                  <a:srgbClr val="002060"/>
                </a:solidFill>
              </a:rPr>
              <a:t>Препоручујемо да унесете кључне речи на енглеском, чак и када их у самом раду нема.</a:t>
            </a:r>
            <a:endParaRPr lang="sr-Cyrl-RS" sz="1400" dirty="0" smtClean="0">
              <a:solidFill>
                <a:srgbClr val="002060"/>
              </a:solidFill>
            </a:endParaRPr>
          </a:p>
        </p:txBody>
      </p:sp>
      <p:sp>
        <p:nvSpPr>
          <p:cNvPr id="9" name="Text Placeholder 8"/>
          <p:cNvSpPr>
            <a:spLocks noGrp="1"/>
          </p:cNvSpPr>
          <p:nvPr>
            <p:ph type="body" sz="half" idx="2"/>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1" y="0"/>
            <a:ext cx="4269173" cy="5143500"/>
          </a:xfrm>
          <a:prstGeom prst="rect">
            <a:avLst/>
          </a:prstGeom>
          <a:noFill/>
          <a:ln w="3175">
            <a:solidFill>
              <a:schemeClr val="accent1">
                <a:lumMod val="75000"/>
              </a:schemeClr>
            </a:solidFill>
            <a:miter lim="800000"/>
            <a:headEnd/>
            <a:tailEnd/>
          </a:ln>
        </p:spPr>
      </p:pic>
      <p:sp>
        <p:nvSpPr>
          <p:cNvPr id="11" name="Left Arrow 10"/>
          <p:cNvSpPr/>
          <p:nvPr/>
        </p:nvSpPr>
        <p:spPr>
          <a:xfrm>
            <a:off x="2771800" y="51470"/>
            <a:ext cx="1728192" cy="79208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RS" dirty="0" smtClean="0"/>
              <a:t>Други корак</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a:xfrm>
            <a:off x="5508104" y="204789"/>
            <a:ext cx="3384376" cy="4389835"/>
          </a:xfrm>
        </p:spPr>
        <p:txBody>
          <a:bodyPr>
            <a:noAutofit/>
          </a:bodyPr>
          <a:lstStyle/>
          <a:p>
            <a:pPr marL="0" indent="0">
              <a:spcBef>
                <a:spcPts val="1200"/>
              </a:spcBef>
              <a:buNone/>
            </a:pPr>
            <a:r>
              <a:rPr lang="sr-Cyrl-RS" sz="1500" dirty="0" smtClean="0">
                <a:solidFill>
                  <a:srgbClr val="002060"/>
                </a:solidFill>
              </a:rPr>
              <a:t>Имена уредника, ментора, чланова комисије</a:t>
            </a:r>
            <a:r>
              <a:rPr lang="en-US" sz="1500" dirty="0" smtClean="0">
                <a:solidFill>
                  <a:srgbClr val="002060"/>
                </a:solidFill>
              </a:rPr>
              <a:t> </a:t>
            </a:r>
            <a:r>
              <a:rPr lang="sr-Cyrl-RS" sz="1500" dirty="0" smtClean="0">
                <a:solidFill>
                  <a:srgbClr val="002060"/>
                </a:solidFill>
              </a:rPr>
              <a:t>за одбрану тезе, преводилаца, редактора, фотографа итд. уносе се у поље „Остала ауторства“.</a:t>
            </a:r>
          </a:p>
          <a:p>
            <a:pPr marL="0" indent="0">
              <a:spcBef>
                <a:spcPts val="1200"/>
              </a:spcBef>
              <a:buNone/>
            </a:pPr>
            <a:r>
              <a:rPr lang="sr-Cyrl-RS" sz="1500" dirty="0" smtClean="0">
                <a:solidFill>
                  <a:srgbClr val="002060"/>
                </a:solidFill>
              </a:rPr>
              <a:t>Опција </a:t>
            </a:r>
            <a:r>
              <a:rPr lang="en-US" sz="1500" dirty="0" smtClean="0">
                <a:solidFill>
                  <a:srgbClr val="002060"/>
                </a:solidFill>
              </a:rPr>
              <a:t> </a:t>
            </a:r>
            <a:r>
              <a:rPr lang="en-US" sz="1500" i="1" dirty="0" smtClean="0">
                <a:solidFill>
                  <a:srgbClr val="002060"/>
                </a:solidFill>
              </a:rPr>
              <a:t>Lookup</a:t>
            </a:r>
            <a:r>
              <a:rPr lang="en-US" sz="1500" dirty="0" smtClean="0">
                <a:solidFill>
                  <a:srgbClr val="002060"/>
                </a:solidFill>
              </a:rPr>
              <a:t> </a:t>
            </a:r>
            <a:r>
              <a:rPr lang="sr-Cyrl-RS" sz="1500" dirty="0" smtClean="0">
                <a:solidFill>
                  <a:srgbClr val="002060"/>
                </a:solidFill>
              </a:rPr>
              <a:t>функционише исто као  код примарног ауторства.</a:t>
            </a:r>
          </a:p>
          <a:p>
            <a:pPr marL="0" indent="0">
              <a:spcBef>
                <a:spcPts val="1200"/>
              </a:spcBef>
              <a:buNone/>
            </a:pPr>
            <a:r>
              <a:rPr lang="sr-Cyrl-RS" sz="1500" dirty="0" smtClean="0">
                <a:solidFill>
                  <a:srgbClr val="002060"/>
                </a:solidFill>
              </a:rPr>
              <a:t>Податак о издавачу уноси се на следећи начин: </a:t>
            </a:r>
            <a:r>
              <a:rPr lang="sr-Cyrl-RS" sz="1500" dirty="0" smtClean="0">
                <a:solidFill>
                  <a:srgbClr val="FF0000"/>
                </a:solidFill>
              </a:rPr>
              <a:t>место : назив издавача</a:t>
            </a:r>
            <a:r>
              <a:rPr lang="sr-Cyrl-RS" sz="1500" dirty="0" smtClean="0">
                <a:solidFill>
                  <a:schemeClr val="accent1">
                    <a:lumMod val="50000"/>
                  </a:schemeClr>
                </a:solidFill>
              </a:rPr>
              <a:t>. </a:t>
            </a:r>
            <a:r>
              <a:rPr lang="sr-Cyrl-RS" sz="1500" dirty="0" smtClean="0">
                <a:solidFill>
                  <a:srgbClr val="002060"/>
                </a:solidFill>
              </a:rPr>
              <a:t>Унесите податке о свим издавачима.</a:t>
            </a:r>
          </a:p>
          <a:p>
            <a:pPr marL="0" indent="0">
              <a:spcBef>
                <a:spcPts val="1200"/>
              </a:spcBef>
              <a:buNone/>
            </a:pPr>
            <a:r>
              <a:rPr lang="sr-Cyrl-RS" sz="1500" dirty="0" smtClean="0">
                <a:solidFill>
                  <a:srgbClr val="002060"/>
                </a:solidFill>
              </a:rPr>
              <a:t>Напомене и остало: поље у које можете унети све оне податке које нисте могли да унесете у друга поља, нпр. коментаре, назив издавачке збирке, податке о конференцији, захвалност  и слично.</a:t>
            </a:r>
          </a:p>
        </p:txBody>
      </p:sp>
      <p:sp>
        <p:nvSpPr>
          <p:cNvPr id="8" name="Text Placeholder 7"/>
          <p:cNvSpPr>
            <a:spLocks noGrp="1"/>
          </p:cNvSpPr>
          <p:nvPr>
            <p:ph type="body" sz="half" idx="2"/>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0" y="0"/>
            <a:ext cx="5321446" cy="5143500"/>
          </a:xfrm>
          <a:prstGeom prst="rect">
            <a:avLst/>
          </a:prstGeom>
          <a:noFill/>
          <a:ln w="3175">
            <a:solidFill>
              <a:schemeClr val="accent1">
                <a:lumMod val="75000"/>
              </a:schemeClr>
            </a:solidFill>
            <a:miter lim="800000"/>
            <a:headEnd/>
            <a:tailEnd/>
          </a:ln>
        </p:spPr>
      </p:pic>
      <p:sp>
        <p:nvSpPr>
          <p:cNvPr id="5" name="Left Arrow 4"/>
          <p:cNvSpPr/>
          <p:nvPr/>
        </p:nvSpPr>
        <p:spPr>
          <a:xfrm>
            <a:off x="3491880" y="267494"/>
            <a:ext cx="1728192" cy="79208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RS" dirty="0" smtClean="0"/>
              <a:t>Трећи корак</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699542"/>
            <a:ext cx="4211960" cy="1100613"/>
          </a:xfrm>
          <a:prstGeom prst="rect">
            <a:avLst/>
          </a:prstGeom>
          <a:noFill/>
          <a:ln w="3175">
            <a:solidFill>
              <a:schemeClr val="accent1"/>
            </a:solidFill>
            <a:miter lim="800000"/>
            <a:headEnd/>
            <a:tailEnd/>
          </a:ln>
        </p:spPr>
      </p:pic>
      <p:sp>
        <p:nvSpPr>
          <p:cNvPr id="7" name="TextBox 6"/>
          <p:cNvSpPr txBox="1"/>
          <p:nvPr/>
        </p:nvSpPr>
        <p:spPr>
          <a:xfrm>
            <a:off x="107504" y="175741"/>
            <a:ext cx="1702582" cy="307777"/>
          </a:xfrm>
          <a:prstGeom prst="rect">
            <a:avLst/>
          </a:prstGeom>
          <a:noFill/>
        </p:spPr>
        <p:txBody>
          <a:bodyPr wrap="none" rtlCol="0">
            <a:spAutoFit/>
          </a:bodyPr>
          <a:lstStyle/>
          <a:p>
            <a:r>
              <a:rPr lang="sr-Cyrl-RS" sz="1400" dirty="0" smtClean="0">
                <a:solidFill>
                  <a:schemeClr val="tx1">
                    <a:lumMod val="50000"/>
                    <a:lumOff val="50000"/>
                  </a:schemeClr>
                </a:solidFill>
              </a:rPr>
              <a:t>Степен доступности</a:t>
            </a:r>
            <a:endParaRPr lang="en-US" sz="1400" dirty="0">
              <a:solidFill>
                <a:schemeClr val="tx1">
                  <a:lumMod val="50000"/>
                  <a:lumOff val="50000"/>
                </a:schemeClr>
              </a:solidFill>
            </a:endParaRPr>
          </a:p>
        </p:txBody>
      </p:sp>
      <p:sp>
        <p:nvSpPr>
          <p:cNvPr id="9" name="TextBox 8"/>
          <p:cNvSpPr txBox="1"/>
          <p:nvPr/>
        </p:nvSpPr>
        <p:spPr>
          <a:xfrm>
            <a:off x="4283968" y="278234"/>
            <a:ext cx="4860032" cy="2246769"/>
          </a:xfrm>
          <a:prstGeom prst="rect">
            <a:avLst/>
          </a:prstGeom>
          <a:noFill/>
        </p:spPr>
        <p:txBody>
          <a:bodyPr wrap="square" rtlCol="0">
            <a:spAutoFit/>
          </a:bodyPr>
          <a:lstStyle/>
          <a:p>
            <a:pPr>
              <a:spcBef>
                <a:spcPts val="1200"/>
              </a:spcBef>
            </a:pPr>
            <a:r>
              <a:rPr lang="sr-Cyrl-RS" sz="1100" dirty="0" smtClean="0">
                <a:solidFill>
                  <a:srgbClr val="00A249"/>
                </a:solidFill>
              </a:rPr>
              <a:t>Отворени приступ: </a:t>
            </a:r>
            <a:r>
              <a:rPr lang="sr-Cyrl-RS" sz="1100" dirty="0" smtClean="0">
                <a:solidFill>
                  <a:schemeClr val="accent1">
                    <a:lumMod val="50000"/>
                  </a:schemeClr>
                </a:solidFill>
              </a:rPr>
              <a:t>документ је јавно доступан у пуном тексту; </a:t>
            </a:r>
          </a:p>
          <a:p>
            <a:pPr>
              <a:spcBef>
                <a:spcPts val="1200"/>
              </a:spcBef>
            </a:pPr>
            <a:r>
              <a:rPr lang="sr-Cyrl-RS" sz="1100" dirty="0" smtClean="0">
                <a:solidFill>
                  <a:srgbClr val="00A249"/>
                </a:solidFill>
              </a:rPr>
              <a:t>Затворени приступ: </a:t>
            </a:r>
            <a:r>
              <a:rPr lang="sr-Cyrl-RS" sz="1100" dirty="0" smtClean="0">
                <a:solidFill>
                  <a:schemeClr val="accent1">
                    <a:lumMod val="50000"/>
                  </a:schemeClr>
                </a:solidFill>
              </a:rPr>
              <a:t>документ није доступан.</a:t>
            </a:r>
          </a:p>
          <a:p>
            <a:pPr>
              <a:spcBef>
                <a:spcPts val="1200"/>
              </a:spcBef>
            </a:pPr>
            <a:r>
              <a:rPr lang="sr-Cyrl-RS" sz="1100" dirty="0" smtClean="0">
                <a:solidFill>
                  <a:srgbClr val="00A249"/>
                </a:solidFill>
              </a:rPr>
              <a:t>Приступ са лозинком: </a:t>
            </a:r>
            <a:r>
              <a:rPr lang="sr-Cyrl-RS" sz="1100" dirty="0" smtClean="0">
                <a:solidFill>
                  <a:schemeClr val="accent1">
                    <a:lumMod val="50000"/>
                  </a:schemeClr>
                </a:solidFill>
              </a:rPr>
              <a:t>документ није јавно доступан, али регистровани корисници</a:t>
            </a:r>
            <a:r>
              <a:rPr lang="sr-Latn-RS" sz="1100" dirty="0" smtClean="0">
                <a:solidFill>
                  <a:schemeClr val="accent1">
                    <a:lumMod val="50000"/>
                  </a:schemeClr>
                </a:solidFill>
              </a:rPr>
              <a:t> </a:t>
            </a:r>
            <a:r>
              <a:rPr lang="sr-Cyrl-RS" sz="1100" dirty="0" smtClean="0">
                <a:solidFill>
                  <a:schemeClr val="accent1">
                    <a:lumMod val="50000"/>
                  </a:schemeClr>
                </a:solidFill>
              </a:rPr>
              <a:t>репозиторијума (односно запослени истраживачи) могу да га преузму. </a:t>
            </a:r>
          </a:p>
          <a:p>
            <a:pPr>
              <a:spcBef>
                <a:spcPts val="1200"/>
              </a:spcBef>
            </a:pPr>
            <a:r>
              <a:rPr lang="sr-Cyrl-RS" sz="1100" dirty="0" smtClean="0">
                <a:solidFill>
                  <a:srgbClr val="00A249"/>
                </a:solidFill>
              </a:rPr>
              <a:t>Одложени приступ: </a:t>
            </a:r>
            <a:r>
              <a:rPr lang="sr-Cyrl-RS" sz="1100" dirty="0" smtClean="0">
                <a:solidFill>
                  <a:schemeClr val="accent1">
                    <a:lumMod val="50000"/>
                  </a:schemeClr>
                </a:solidFill>
              </a:rPr>
              <a:t>документ није доступан до одређеног датума због ограничења  које намећу издавачи. Након тог датума документ постаје јавно доступан. </a:t>
            </a:r>
            <a:r>
              <a:rPr lang="en-US" sz="1100" dirty="0" smtClean="0">
                <a:solidFill>
                  <a:schemeClr val="accent1">
                    <a:lumMod val="50000"/>
                  </a:schemeClr>
                </a:solidFill>
              </a:rPr>
              <a:t> </a:t>
            </a:r>
            <a:r>
              <a:rPr lang="sr-Cyrl-RS" sz="1100" dirty="0" smtClean="0">
                <a:solidFill>
                  <a:schemeClr val="accent1">
                    <a:lumMod val="50000"/>
                  </a:schemeClr>
                </a:solidFill>
              </a:rPr>
              <a:t>Дужина трајања ембарго периода може се наћи на сајту часописа (уређивачка политика, политика самоархивирања, као и у бази података </a:t>
            </a:r>
            <a:r>
              <a:rPr lang="en-US" sz="1100" dirty="0" smtClean="0">
                <a:solidFill>
                  <a:schemeClr val="accent1">
                    <a:lumMod val="50000"/>
                  </a:schemeClr>
                </a:solidFill>
              </a:rPr>
              <a:t>SHERPA/</a:t>
            </a:r>
            <a:r>
              <a:rPr lang="en-US" sz="1100" dirty="0" err="1" smtClean="0">
                <a:solidFill>
                  <a:schemeClr val="accent1">
                    <a:lumMod val="50000"/>
                  </a:schemeClr>
                </a:solidFill>
              </a:rPr>
              <a:t>RoMEO</a:t>
            </a:r>
            <a:r>
              <a:rPr lang="en-US" sz="1100" dirty="0" smtClean="0">
                <a:solidFill>
                  <a:schemeClr val="accent1">
                    <a:lumMod val="50000"/>
                  </a:schemeClr>
                </a:solidFill>
              </a:rPr>
              <a:t> (</a:t>
            </a:r>
            <a:r>
              <a:rPr lang="en-US" sz="1100" dirty="0" smtClean="0">
                <a:solidFill>
                  <a:schemeClr val="accent1">
                    <a:lumMod val="50000"/>
                  </a:schemeClr>
                </a:solidFill>
                <a:hlinkClick r:id="rId3"/>
              </a:rPr>
              <a:t>http://www.sherpa.ac.uk/romeo/index.php</a:t>
            </a:r>
            <a:r>
              <a:rPr lang="en-US" sz="1100" dirty="0" smtClean="0">
                <a:solidFill>
                  <a:schemeClr val="accent1">
                    <a:lumMod val="50000"/>
                  </a:schemeClr>
                </a:solidFill>
              </a:rPr>
              <a:t>).</a:t>
            </a:r>
            <a:r>
              <a:rPr lang="sr-Cyrl-RS" sz="1100" dirty="0" smtClean="0">
                <a:solidFill>
                  <a:schemeClr val="accent1">
                    <a:lumMod val="50000"/>
                  </a:schemeClr>
                </a:solidFill>
              </a:rPr>
              <a:t> </a:t>
            </a:r>
            <a:endParaRPr lang="en-US" sz="1100" dirty="0">
              <a:solidFill>
                <a:schemeClr val="accent1">
                  <a:lumMod val="50000"/>
                </a:schemeClr>
              </a:solidFill>
            </a:endParaRPr>
          </a:p>
        </p:txBody>
      </p:sp>
      <p:pic>
        <p:nvPicPr>
          <p:cNvPr id="10" name="Picture 9" descr="openAccess.jpg"/>
          <p:cNvPicPr>
            <a:picLocks noChangeAspect="1"/>
          </p:cNvPicPr>
          <p:nvPr/>
        </p:nvPicPr>
        <p:blipFill>
          <a:blip r:embed="rId4" cstate="print"/>
          <a:stretch>
            <a:fillRect/>
          </a:stretch>
        </p:blipFill>
        <p:spPr>
          <a:xfrm>
            <a:off x="8100392" y="278233"/>
            <a:ext cx="288032" cy="288032"/>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4396333" y="3045609"/>
            <a:ext cx="2047875" cy="238125"/>
          </a:xfrm>
          <a:prstGeom prst="rect">
            <a:avLst/>
          </a:prstGeom>
          <a:noFill/>
          <a:ln w="9525">
            <a:solidFill>
              <a:schemeClr val="accent1"/>
            </a:solidFill>
            <a:miter lim="800000"/>
            <a:headEnd/>
            <a:tailEnd/>
          </a:ln>
        </p:spPr>
      </p:pic>
      <p:sp>
        <p:nvSpPr>
          <p:cNvPr id="14" name="TextBox 13"/>
          <p:cNvSpPr txBox="1"/>
          <p:nvPr/>
        </p:nvSpPr>
        <p:spPr>
          <a:xfrm>
            <a:off x="4306272" y="3261633"/>
            <a:ext cx="3506088" cy="246221"/>
          </a:xfrm>
          <a:prstGeom prst="rect">
            <a:avLst/>
          </a:prstGeom>
          <a:noFill/>
        </p:spPr>
        <p:txBody>
          <a:bodyPr wrap="none" rtlCol="0">
            <a:spAutoFit/>
          </a:bodyPr>
          <a:lstStyle/>
          <a:p>
            <a:r>
              <a:rPr lang="sr-Cyrl-CS" sz="1000" dirty="0" smtClean="0">
                <a:solidFill>
                  <a:schemeClr val="accent1">
                    <a:lumMod val="50000"/>
                  </a:schemeClr>
                </a:solidFill>
              </a:rPr>
              <a:t>З</a:t>
            </a:r>
            <a:r>
              <a:rPr lang="sr-Cyrl-RS" sz="1000" dirty="0" smtClean="0">
                <a:solidFill>
                  <a:schemeClr val="accent1">
                    <a:lumMod val="50000"/>
                  </a:schemeClr>
                </a:solidFill>
              </a:rPr>
              <a:t>атворени приступ, приступ са лозинком, одложени приступ</a:t>
            </a:r>
            <a:endParaRPr lang="en-US" sz="1000" dirty="0">
              <a:solidFill>
                <a:schemeClr val="accent1">
                  <a:lumMod val="50000"/>
                </a:schemeClr>
              </a:solidFill>
            </a:endParaRPr>
          </a:p>
        </p:txBody>
      </p:sp>
      <p:pic>
        <p:nvPicPr>
          <p:cNvPr id="1027" name="Picture 3"/>
          <p:cNvPicPr>
            <a:picLocks noChangeAspect="1" noChangeArrowheads="1"/>
          </p:cNvPicPr>
          <p:nvPr/>
        </p:nvPicPr>
        <p:blipFill>
          <a:blip r:embed="rId6" cstate="print"/>
          <a:srcRect/>
          <a:stretch>
            <a:fillRect/>
          </a:stretch>
        </p:blipFill>
        <p:spPr bwMode="auto">
          <a:xfrm>
            <a:off x="66750" y="2355726"/>
            <a:ext cx="4073202" cy="2722043"/>
          </a:xfrm>
          <a:prstGeom prst="rect">
            <a:avLst/>
          </a:prstGeom>
          <a:noFill/>
          <a:ln w="3175">
            <a:solidFill>
              <a:schemeClr val="accent1"/>
            </a:solidFill>
            <a:miter lim="800000"/>
            <a:headEnd/>
            <a:tailEnd/>
          </a:ln>
        </p:spPr>
      </p:pic>
      <p:sp>
        <p:nvSpPr>
          <p:cNvPr id="19" name="TextBox 18"/>
          <p:cNvSpPr txBox="1"/>
          <p:nvPr/>
        </p:nvSpPr>
        <p:spPr>
          <a:xfrm>
            <a:off x="4283968" y="3674517"/>
            <a:ext cx="4536504" cy="769441"/>
          </a:xfrm>
          <a:prstGeom prst="rect">
            <a:avLst/>
          </a:prstGeom>
          <a:noFill/>
        </p:spPr>
        <p:txBody>
          <a:bodyPr wrap="square" rtlCol="0">
            <a:spAutoFit/>
          </a:bodyPr>
          <a:lstStyle/>
          <a:p>
            <a:r>
              <a:rPr lang="sr-Cyrl-RS" sz="1100" dirty="0" smtClean="0">
                <a:solidFill>
                  <a:schemeClr val="accent1">
                    <a:lumMod val="50000"/>
                  </a:schemeClr>
                </a:solidFill>
              </a:rPr>
              <a:t>Ако публикација није јавно доступна, корисници који немају приступ могу да пошаљу захтев да им администратор пошаље копију. </a:t>
            </a:r>
          </a:p>
          <a:p>
            <a:r>
              <a:rPr lang="sr-Cyrl-RS" sz="1100" dirty="0" smtClean="0">
                <a:solidFill>
                  <a:schemeClr val="accent1">
                    <a:lumMod val="50000"/>
                  </a:schemeClr>
                </a:solidFill>
              </a:rPr>
              <a:t>Регистрованим корисницима су такви документи доступни када се улогују у систем.</a:t>
            </a:r>
            <a:endParaRPr lang="en-US" sz="1100" dirty="0">
              <a:solidFill>
                <a:schemeClr val="accent1">
                  <a:lumMod val="5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53271" y="411510"/>
            <a:ext cx="4230697" cy="1524769"/>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107504" y="4299942"/>
            <a:ext cx="4392488" cy="589697"/>
          </a:xfrm>
          <a:prstGeom prst="rect">
            <a:avLst/>
          </a:prstGeom>
          <a:noFill/>
          <a:ln w="9525">
            <a:noFill/>
            <a:miter lim="800000"/>
            <a:headEnd/>
            <a:tailEnd/>
          </a:ln>
        </p:spPr>
      </p:pic>
      <p:sp>
        <p:nvSpPr>
          <p:cNvPr id="8" name="TextBox 7"/>
          <p:cNvSpPr txBox="1"/>
          <p:nvPr/>
        </p:nvSpPr>
        <p:spPr>
          <a:xfrm>
            <a:off x="4572000" y="4250581"/>
            <a:ext cx="4572000" cy="769441"/>
          </a:xfrm>
          <a:prstGeom prst="rect">
            <a:avLst/>
          </a:prstGeom>
          <a:noFill/>
        </p:spPr>
        <p:txBody>
          <a:bodyPr wrap="square" rtlCol="0">
            <a:spAutoFit/>
          </a:bodyPr>
          <a:lstStyle/>
          <a:p>
            <a:r>
              <a:rPr lang="sr-Cyrl-RS" sz="1100" dirty="0" smtClean="0">
                <a:solidFill>
                  <a:schemeClr val="accent1">
                    <a:lumMod val="50000"/>
                  </a:schemeClr>
                </a:solidFill>
              </a:rPr>
              <a:t>Носилац ауторских права је најчешће издавач или аутор. Тај податак можете наћи у самој публикацији (</a:t>
            </a:r>
            <a:r>
              <a:rPr lang="en-US" sz="1100" dirty="0" smtClean="0">
                <a:solidFill>
                  <a:schemeClr val="accent1">
                    <a:lumMod val="50000"/>
                  </a:schemeClr>
                </a:solidFill>
              </a:rPr>
              <a:t>©</a:t>
            </a:r>
            <a:r>
              <a:rPr lang="sr-Cyrl-RS" sz="1100" dirty="0" smtClean="0">
                <a:solidFill>
                  <a:schemeClr val="accent1">
                    <a:lumMod val="50000"/>
                  </a:schemeClr>
                </a:solidFill>
              </a:rPr>
              <a:t> </a:t>
            </a:r>
            <a:r>
              <a:rPr lang="en-US" sz="1100" dirty="0" smtClean="0">
                <a:solidFill>
                  <a:schemeClr val="accent1">
                    <a:lumMod val="50000"/>
                  </a:schemeClr>
                </a:solidFill>
              </a:rPr>
              <a:t>xxx) </a:t>
            </a:r>
            <a:r>
              <a:rPr lang="sr-Cyrl-RS" sz="1100" dirty="0" smtClean="0">
                <a:solidFill>
                  <a:schemeClr val="accent1">
                    <a:lumMod val="50000"/>
                  </a:schemeClr>
                </a:solidFill>
              </a:rPr>
              <a:t>или на сајту издавача (у одељку о правима и дозволама за репродуковање или у уређивачкој политици).</a:t>
            </a:r>
            <a:endParaRPr lang="en-US" sz="1100" dirty="0">
              <a:solidFill>
                <a:schemeClr val="accent1">
                  <a:lumMod val="50000"/>
                </a:schemeClr>
              </a:solidFill>
            </a:endParaRPr>
          </a:p>
        </p:txBody>
      </p:sp>
      <p:sp>
        <p:nvSpPr>
          <p:cNvPr id="9" name="TextBox 8"/>
          <p:cNvSpPr txBox="1"/>
          <p:nvPr/>
        </p:nvSpPr>
        <p:spPr>
          <a:xfrm>
            <a:off x="4283968" y="671666"/>
            <a:ext cx="4860032" cy="1107996"/>
          </a:xfrm>
          <a:prstGeom prst="rect">
            <a:avLst/>
          </a:prstGeom>
          <a:noFill/>
        </p:spPr>
        <p:txBody>
          <a:bodyPr wrap="square" rtlCol="0">
            <a:spAutoFit/>
          </a:bodyPr>
          <a:lstStyle/>
          <a:p>
            <a:r>
              <a:rPr lang="sr-Cyrl-RS" sz="1100" dirty="0" smtClean="0">
                <a:solidFill>
                  <a:schemeClr val="accent1">
                    <a:lumMod val="50000"/>
                  </a:schemeClr>
                </a:solidFill>
              </a:rPr>
              <a:t>У репозиторијуму се права коришћења депонованих докумената регулишу лиценцама уграђеним у систем. </a:t>
            </a:r>
          </a:p>
          <a:p>
            <a:r>
              <a:rPr lang="sr-Cyrl-RS" sz="1100" dirty="0" smtClean="0">
                <a:solidFill>
                  <a:schemeClr val="accent1">
                    <a:lumMod val="50000"/>
                  </a:schemeClr>
                </a:solidFill>
              </a:rPr>
              <a:t>Поред шест модула </a:t>
            </a:r>
            <a:r>
              <a:rPr lang="en-US" sz="1100" i="1" dirty="0" smtClean="0">
                <a:solidFill>
                  <a:schemeClr val="accent1">
                    <a:lumMod val="50000"/>
                  </a:schemeClr>
                </a:solidFill>
              </a:rPr>
              <a:t>Creative Commons</a:t>
            </a:r>
            <a:r>
              <a:rPr lang="sr-Latn-RS" sz="1100" i="1" dirty="0" smtClean="0">
                <a:solidFill>
                  <a:schemeClr val="accent1">
                    <a:lumMod val="50000"/>
                  </a:schemeClr>
                </a:solidFill>
              </a:rPr>
              <a:t> </a:t>
            </a:r>
            <a:r>
              <a:rPr lang="sr-Cyrl-RS" sz="1100" dirty="0" smtClean="0">
                <a:solidFill>
                  <a:schemeClr val="accent1">
                    <a:lumMod val="50000"/>
                  </a:schemeClr>
                </a:solidFill>
              </a:rPr>
              <a:t>лиценци, корисници који депонују  своје радове могу да користе и и лиценцу</a:t>
            </a:r>
            <a:r>
              <a:rPr lang="sr-Latn-RS" sz="1100" dirty="0" smtClean="0">
                <a:solidFill>
                  <a:schemeClr val="accent1">
                    <a:lumMod val="50000"/>
                  </a:schemeClr>
                </a:solidFill>
              </a:rPr>
              <a:t> CC0, </a:t>
            </a:r>
            <a:r>
              <a:rPr lang="sr-Cyrl-RS" sz="1100" dirty="0" smtClean="0">
                <a:solidFill>
                  <a:schemeClr val="accent1">
                    <a:lumMod val="50000"/>
                  </a:schemeClr>
                </a:solidFill>
              </a:rPr>
              <a:t>која означава одрицање од свих права и одговара јавном домену. </a:t>
            </a:r>
          </a:p>
          <a:p>
            <a:r>
              <a:rPr lang="sr-Cyrl-RS" sz="1100" dirty="0" smtClean="0">
                <a:solidFill>
                  <a:schemeClr val="accent1">
                    <a:lumMod val="50000"/>
                  </a:schemeClr>
                </a:solidFill>
              </a:rPr>
              <a:t>Ако су сва права задржана, користи се ознака </a:t>
            </a:r>
            <a:r>
              <a:rPr lang="en-US" sz="1100" i="1" dirty="0" smtClean="0">
                <a:solidFill>
                  <a:schemeClr val="accent1">
                    <a:lumMod val="50000"/>
                  </a:schemeClr>
                </a:solidFill>
              </a:rPr>
              <a:t>All rights reserved</a:t>
            </a:r>
            <a:r>
              <a:rPr lang="en-US" sz="1100" dirty="0" smtClean="0">
                <a:solidFill>
                  <a:schemeClr val="accent1">
                    <a:lumMod val="50000"/>
                  </a:schemeClr>
                </a:solidFill>
              </a:rPr>
              <a:t>.</a:t>
            </a:r>
            <a:endParaRPr lang="en-US" sz="1100" dirty="0">
              <a:solidFill>
                <a:schemeClr val="accent1">
                  <a:lumMod val="50000"/>
                </a:schemeClr>
              </a:solidFill>
            </a:endParaRPr>
          </a:p>
        </p:txBody>
      </p:sp>
      <p:sp>
        <p:nvSpPr>
          <p:cNvPr id="10" name="TextBox 9"/>
          <p:cNvSpPr txBox="1"/>
          <p:nvPr/>
        </p:nvSpPr>
        <p:spPr>
          <a:xfrm>
            <a:off x="179512" y="123478"/>
            <a:ext cx="1600759" cy="307777"/>
          </a:xfrm>
          <a:prstGeom prst="rect">
            <a:avLst/>
          </a:prstGeom>
          <a:noFill/>
        </p:spPr>
        <p:txBody>
          <a:bodyPr wrap="none" rtlCol="0">
            <a:spAutoFit/>
          </a:bodyPr>
          <a:lstStyle/>
          <a:p>
            <a:r>
              <a:rPr lang="sr-Cyrl-RS" sz="1400" dirty="0" smtClean="0">
                <a:solidFill>
                  <a:schemeClr val="tx1">
                    <a:lumMod val="50000"/>
                    <a:lumOff val="50000"/>
                  </a:schemeClr>
                </a:solidFill>
              </a:rPr>
              <a:t>Права коришћења</a:t>
            </a:r>
            <a:endParaRPr lang="en-US" sz="1400" dirty="0">
              <a:solidFill>
                <a:schemeClr val="tx1">
                  <a:lumMod val="50000"/>
                  <a:lumOff val="50000"/>
                </a:schemeClr>
              </a:solidFill>
            </a:endParaRPr>
          </a:p>
        </p:txBody>
      </p:sp>
      <p:sp>
        <p:nvSpPr>
          <p:cNvPr id="12" name="TextBox 11"/>
          <p:cNvSpPr txBox="1"/>
          <p:nvPr/>
        </p:nvSpPr>
        <p:spPr>
          <a:xfrm>
            <a:off x="107505" y="2067694"/>
            <a:ext cx="8856984" cy="1723549"/>
          </a:xfrm>
          <a:prstGeom prst="rect">
            <a:avLst/>
          </a:prstGeom>
          <a:noFill/>
        </p:spPr>
        <p:txBody>
          <a:bodyPr wrap="square" rtlCol="0">
            <a:spAutoFit/>
          </a:bodyPr>
          <a:lstStyle/>
          <a:p>
            <a:r>
              <a:rPr lang="sr-Cyrl-RS" sz="1100" dirty="0" smtClean="0">
                <a:solidFill>
                  <a:schemeClr val="accent1">
                    <a:lumMod val="50000"/>
                  </a:schemeClr>
                </a:solidFill>
              </a:rPr>
              <a:t>Када се депонују радови који су публиковани, примењују се лиценце које су дефинисали издавачи. Податак о лиценци може се наћи у самој публикацији или на сајту издавача (обично у уређивачкој политици). </a:t>
            </a:r>
          </a:p>
          <a:p>
            <a:endParaRPr lang="sr-Cyrl-RS" sz="1100" dirty="0" smtClean="0">
              <a:solidFill>
                <a:schemeClr val="accent1">
                  <a:lumMod val="50000"/>
                </a:schemeClr>
              </a:solidFill>
            </a:endParaRPr>
          </a:p>
          <a:p>
            <a:r>
              <a:rPr lang="sr-Cyrl-RS" sz="1100" dirty="0" smtClean="0">
                <a:solidFill>
                  <a:schemeClr val="accent1">
                    <a:lumMod val="50000"/>
                  </a:schemeClr>
                </a:solidFill>
              </a:rPr>
              <a:t>Када права коришћења публикације нису дефинисана, </a:t>
            </a:r>
            <a:r>
              <a:rPr lang="sr-Cyrl-CS" sz="1100" dirty="0" smtClean="0">
                <a:solidFill>
                  <a:schemeClr val="accent1">
                    <a:lumMod val="50000"/>
                  </a:schemeClr>
                </a:solidFill>
              </a:rPr>
              <a:t>т</a:t>
            </a:r>
            <a:r>
              <a:rPr lang="sr-Cyrl-RS" sz="1100" dirty="0" smtClean="0">
                <a:solidFill>
                  <a:schemeClr val="accent1">
                    <a:lumMod val="50000"/>
                  </a:schemeClr>
                </a:solidFill>
              </a:rPr>
              <a:t>реба од издавача затражити дозволу да се публикација учини јавно доступном под одређеним условима. </a:t>
            </a:r>
          </a:p>
          <a:p>
            <a:endParaRPr lang="sr-Cyrl-RS" sz="1100" dirty="0" smtClean="0">
              <a:solidFill>
                <a:schemeClr val="accent1">
                  <a:lumMod val="50000"/>
                </a:schemeClr>
              </a:solidFill>
            </a:endParaRPr>
          </a:p>
          <a:p>
            <a:r>
              <a:rPr lang="sr-Cyrl-RS" sz="1100" dirty="0" smtClean="0">
                <a:solidFill>
                  <a:schemeClr val="accent1">
                    <a:lumMod val="50000"/>
                  </a:schemeClr>
                </a:solidFill>
              </a:rPr>
              <a:t>Ако се депонују документи који нису публиковани, аутор сам бира лиценцу. </a:t>
            </a:r>
          </a:p>
          <a:p>
            <a:endParaRPr lang="sr-Cyrl-RS" sz="1100" dirty="0" smtClean="0">
              <a:solidFill>
                <a:schemeClr val="accent1">
                  <a:lumMod val="50000"/>
                </a:schemeClr>
              </a:solidFill>
            </a:endParaRPr>
          </a:p>
          <a:p>
            <a:endParaRPr lang="en-US" dirty="0">
              <a:solidFill>
                <a:schemeClr val="accent1">
                  <a:lumMod val="50000"/>
                </a:schemeClr>
              </a:solidFill>
            </a:endParaRPr>
          </a:p>
        </p:txBody>
      </p:sp>
      <p:sp>
        <p:nvSpPr>
          <p:cNvPr id="13" name="TextBox 12"/>
          <p:cNvSpPr txBox="1"/>
          <p:nvPr/>
        </p:nvSpPr>
        <p:spPr>
          <a:xfrm>
            <a:off x="107504" y="3848149"/>
            <a:ext cx="2126095" cy="307777"/>
          </a:xfrm>
          <a:prstGeom prst="rect">
            <a:avLst/>
          </a:prstGeom>
          <a:noFill/>
        </p:spPr>
        <p:txBody>
          <a:bodyPr wrap="none" rtlCol="0">
            <a:spAutoFit/>
          </a:bodyPr>
          <a:lstStyle/>
          <a:p>
            <a:r>
              <a:rPr lang="sr-Cyrl-RS" sz="1400" dirty="0" smtClean="0">
                <a:solidFill>
                  <a:srgbClr val="00863D"/>
                </a:solidFill>
              </a:rPr>
              <a:t>Носилац ауторских права</a:t>
            </a:r>
            <a:endParaRPr lang="en-US" sz="1400" dirty="0">
              <a:solidFill>
                <a:srgbClr val="00863D"/>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0"/>
            <a:ext cx="5675717" cy="5143500"/>
          </a:xfrm>
          <a:prstGeom prst="rect">
            <a:avLst/>
          </a:prstGeom>
          <a:noFill/>
          <a:ln w="3175">
            <a:solidFill>
              <a:schemeClr val="accent1"/>
            </a:solidFill>
            <a:miter lim="800000"/>
            <a:headEnd/>
            <a:tailEnd/>
          </a:ln>
        </p:spPr>
      </p:pic>
      <p:sp>
        <p:nvSpPr>
          <p:cNvPr id="5" name="Left Arrow 4"/>
          <p:cNvSpPr/>
          <p:nvPr/>
        </p:nvSpPr>
        <p:spPr>
          <a:xfrm>
            <a:off x="5508104" y="1203598"/>
            <a:ext cx="3635896" cy="201622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RS" sz="1200" dirty="0" smtClean="0">
                <a:latin typeface="Calibri" pitchFamily="34" charset="0"/>
              </a:rPr>
              <a:t>Одложени отворени приступ: дефинисање ембраго периода, односно датума када документ може да постане јавно доступан.</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0"/>
            <a:ext cx="4680863" cy="4197420"/>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4716016" y="339502"/>
            <a:ext cx="4427984" cy="3907045"/>
          </a:xfrm>
          <a:prstGeom prst="rect">
            <a:avLst/>
          </a:prstGeom>
          <a:noFill/>
          <a:ln w="9525">
            <a:noFill/>
            <a:miter lim="800000"/>
            <a:headEnd/>
            <a:tailEnd/>
          </a:ln>
        </p:spPr>
      </p:pic>
      <p:sp>
        <p:nvSpPr>
          <p:cNvPr id="5" name="TextBox 4"/>
          <p:cNvSpPr txBox="1"/>
          <p:nvPr/>
        </p:nvSpPr>
        <p:spPr>
          <a:xfrm>
            <a:off x="6372200" y="4587974"/>
            <a:ext cx="1972720" cy="369332"/>
          </a:xfrm>
          <a:prstGeom prst="rect">
            <a:avLst/>
          </a:prstGeom>
          <a:noFill/>
        </p:spPr>
        <p:txBody>
          <a:bodyPr wrap="none" rtlCol="0">
            <a:spAutoFit/>
          </a:bodyPr>
          <a:lstStyle/>
          <a:p>
            <a:r>
              <a:rPr lang="sr-Cyrl-RS" dirty="0" smtClean="0">
                <a:latin typeface="Calibri" pitchFamily="34" charset="0"/>
              </a:rPr>
              <a:t>Провера података</a:t>
            </a:r>
            <a:endParaRPr lang="en-US" dirty="0">
              <a:latin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0"/>
            <a:ext cx="7254875" cy="2366963"/>
          </a:xfrm>
          <a:prstGeom prst="rect">
            <a:avLst/>
          </a:prstGeom>
          <a:noFill/>
          <a:ln w="3175">
            <a:solidFill>
              <a:schemeClr val="accent1"/>
            </a:solid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627784" y="987574"/>
            <a:ext cx="6414130" cy="4083918"/>
          </a:xfrm>
          <a:prstGeom prst="rect">
            <a:avLst/>
          </a:prstGeom>
          <a:noFill/>
          <a:ln w="3175">
            <a:solidFill>
              <a:schemeClr val="accent1"/>
            </a:solidFill>
            <a:miter lim="800000"/>
            <a:headEnd/>
            <a:tailEnd/>
          </a:ln>
        </p:spPr>
      </p:pic>
      <p:sp>
        <p:nvSpPr>
          <p:cNvPr id="6" name="TextBox 5"/>
          <p:cNvSpPr txBox="1"/>
          <p:nvPr/>
        </p:nvSpPr>
        <p:spPr>
          <a:xfrm>
            <a:off x="107504" y="2571750"/>
            <a:ext cx="2448272" cy="2123658"/>
          </a:xfrm>
          <a:prstGeom prst="rect">
            <a:avLst/>
          </a:prstGeom>
          <a:noFill/>
        </p:spPr>
        <p:txBody>
          <a:bodyPr wrap="square" rtlCol="0">
            <a:spAutoFit/>
          </a:bodyPr>
          <a:lstStyle/>
          <a:p>
            <a:r>
              <a:rPr lang="sr-Cyrl-RS" sz="1200" dirty="0" smtClean="0">
                <a:solidFill>
                  <a:schemeClr val="accent1">
                    <a:lumMod val="50000"/>
                  </a:schemeClr>
                </a:solidFill>
              </a:rPr>
              <a:t>Када је унос података завршен, депоновани документ ће се наћи на листи докумената који чекају да их администратор прегледа и прихвати или одбаци. Тек након те провере запис ће бити јавно видљив, а пуни текст доступан (осим ако се не налази у режиму </a:t>
            </a:r>
            <a:r>
              <a:rPr lang="sr-Cyrl-CS" sz="1200" dirty="0" smtClean="0">
                <a:solidFill>
                  <a:schemeClr val="accent1">
                    <a:lumMod val="50000"/>
                  </a:schemeClr>
                </a:solidFill>
              </a:rPr>
              <a:t>з</a:t>
            </a:r>
            <a:r>
              <a:rPr lang="sr-Cyrl-RS" sz="1200" dirty="0" smtClean="0">
                <a:solidFill>
                  <a:schemeClr val="accent1">
                    <a:lumMod val="50000"/>
                  </a:schemeClr>
                </a:solidFill>
              </a:rPr>
              <a:t>атвореног приступа, приступа са лозинком или одложеног приступа).</a:t>
            </a:r>
            <a:endParaRPr lang="en-US" sz="1200" dirty="0">
              <a:solidFill>
                <a:schemeClr val="accent1">
                  <a:lumMod val="5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591272" y="339502"/>
            <a:ext cx="6552728" cy="4326290"/>
          </a:xfrm>
          <a:prstGeom prst="rect">
            <a:avLst/>
          </a:prstGeom>
          <a:noFill/>
          <a:ln w="3175">
            <a:solidFill>
              <a:schemeClr val="accent1"/>
            </a:solidFill>
            <a:miter lim="800000"/>
            <a:headEnd/>
            <a:tailEnd/>
          </a:ln>
        </p:spPr>
      </p:pic>
      <p:sp>
        <p:nvSpPr>
          <p:cNvPr id="5" name="Right Arrow 4"/>
          <p:cNvSpPr/>
          <p:nvPr/>
        </p:nvSpPr>
        <p:spPr>
          <a:xfrm>
            <a:off x="0" y="195486"/>
            <a:ext cx="2843808" cy="30243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RS" sz="1200" dirty="0" smtClean="0"/>
              <a:t>Ако из било којих разлога нисте завршили са уносом података, непотпуни запис ће бити сачуван, тако да касније можете наставити са  радом.</a:t>
            </a:r>
            <a:endParaRPr 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4731160" y="1623243"/>
            <a:ext cx="4412840" cy="1596579"/>
          </a:xfrm>
          <a:prstGeom prst="rect">
            <a:avLst/>
          </a:prstGeom>
          <a:noFill/>
          <a:ln w="3175">
            <a:solidFill>
              <a:schemeClr val="accent1">
                <a:shade val="95000"/>
                <a:satMod val="105000"/>
              </a:schemeClr>
            </a:solid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107504" y="771550"/>
            <a:ext cx="4499992" cy="3591843"/>
          </a:xfrm>
          <a:prstGeom prst="rect">
            <a:avLst/>
          </a:prstGeom>
          <a:noFill/>
          <a:ln w="3175">
            <a:solidFill>
              <a:schemeClr val="accent1"/>
            </a:solidFill>
            <a:miter lim="800000"/>
            <a:headEnd/>
            <a:tailEnd/>
          </a:ln>
        </p:spPr>
      </p:pic>
      <p:sp>
        <p:nvSpPr>
          <p:cNvPr id="5" name="TextBox 4"/>
          <p:cNvSpPr txBox="1"/>
          <p:nvPr/>
        </p:nvSpPr>
        <p:spPr>
          <a:xfrm>
            <a:off x="395536" y="195486"/>
            <a:ext cx="1932965" cy="369332"/>
          </a:xfrm>
          <a:prstGeom prst="rect">
            <a:avLst/>
          </a:prstGeom>
          <a:noFill/>
        </p:spPr>
        <p:txBody>
          <a:bodyPr wrap="none" rtlCol="0">
            <a:spAutoFit/>
          </a:bodyPr>
          <a:lstStyle/>
          <a:p>
            <a:r>
              <a:rPr lang="sr-Cyrl-RS" dirty="0" smtClean="0">
                <a:solidFill>
                  <a:schemeClr val="tx1">
                    <a:lumMod val="50000"/>
                    <a:lumOff val="50000"/>
                  </a:schemeClr>
                </a:solidFill>
                <a:latin typeface="Calibri" pitchFamily="34" charset="0"/>
              </a:rPr>
              <a:t>Недовршен запис</a:t>
            </a:r>
            <a:endParaRPr lang="en-US" dirty="0">
              <a:solidFill>
                <a:schemeClr val="tx1">
                  <a:lumMod val="50000"/>
                  <a:lumOff val="50000"/>
                </a:schemeClr>
              </a:solidFill>
              <a:latin typeface="Calibri" pitchFamily="34" charset="0"/>
            </a:endParaRPr>
          </a:p>
        </p:txBody>
      </p:sp>
      <p:cxnSp>
        <p:nvCxnSpPr>
          <p:cNvPr id="7" name="Straight Arrow Connector 6"/>
          <p:cNvCxnSpPr/>
          <p:nvPr/>
        </p:nvCxnSpPr>
        <p:spPr>
          <a:xfrm flipH="1">
            <a:off x="1259632" y="3435846"/>
            <a:ext cx="1584176" cy="7920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51720" y="2859782"/>
            <a:ext cx="2376264" cy="600164"/>
          </a:xfrm>
          <a:prstGeom prst="rect">
            <a:avLst/>
          </a:prstGeom>
          <a:noFill/>
        </p:spPr>
        <p:txBody>
          <a:bodyPr wrap="square" rtlCol="0">
            <a:spAutoFit/>
          </a:bodyPr>
          <a:lstStyle/>
          <a:p>
            <a:r>
              <a:rPr lang="sr-Cyrl-CS" sz="1100" dirty="0" smtClean="0">
                <a:solidFill>
                  <a:schemeClr val="accent1">
                    <a:lumMod val="75000"/>
                  </a:schemeClr>
                </a:solidFill>
              </a:rPr>
              <a:t>М</a:t>
            </a:r>
            <a:r>
              <a:rPr lang="sr-Cyrl-RS" sz="1100" dirty="0" smtClean="0">
                <a:solidFill>
                  <a:schemeClr val="accent1">
                    <a:lumMod val="75000"/>
                  </a:schemeClr>
                </a:solidFill>
              </a:rPr>
              <a:t>ожете наставити са уносом података или поптуно одбацити започети запис.</a:t>
            </a:r>
            <a:endParaRPr lang="en-US" sz="1100" dirty="0">
              <a:solidFill>
                <a:schemeClr val="accent1">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339502"/>
            <a:ext cx="5616624" cy="648072"/>
          </a:xfrm>
        </p:spPr>
        <p:txBody>
          <a:bodyPr/>
          <a:lstStyle/>
          <a:p>
            <a:r>
              <a:rPr lang="ru-RU" sz="2400" dirty="0" smtClean="0">
                <a:solidFill>
                  <a:schemeClr val="accent5">
                    <a:lumMod val="50000"/>
                  </a:schemeClr>
                </a:solidFill>
              </a:rPr>
              <a:t>ЦЕР</a:t>
            </a:r>
            <a:r>
              <a:rPr lang="ru-RU" sz="2400" b="0" dirty="0" smtClean="0">
                <a:solidFill>
                  <a:schemeClr val="accent5">
                    <a:lumMod val="50000"/>
                  </a:schemeClr>
                </a:solidFill>
              </a:rPr>
              <a:t> (</a:t>
            </a:r>
            <a:r>
              <a:rPr lang="en-US" sz="2400" dirty="0" smtClean="0">
                <a:solidFill>
                  <a:schemeClr val="accent5">
                    <a:lumMod val="50000"/>
                  </a:schemeClr>
                </a:solidFill>
                <a:hlinkClick r:id="rId2"/>
              </a:rPr>
              <a:t>http://cer.ihtm.bg.ac.rs</a:t>
            </a:r>
            <a:r>
              <a:rPr lang="sr-Cyrl-RS" sz="2400" b="0" dirty="0" smtClean="0">
                <a:solidFill>
                  <a:schemeClr val="accent5">
                    <a:lumMod val="50000"/>
                  </a:schemeClr>
                </a:solidFill>
              </a:rPr>
              <a:t>) </a:t>
            </a:r>
            <a:endParaRPr lang="en-US" sz="2200" b="0" dirty="0">
              <a:solidFill>
                <a:schemeClr val="accent5">
                  <a:lumMod val="50000"/>
                </a:schemeClr>
              </a:solidFill>
              <a:latin typeface="Calibri" pitchFamily="34" charset="0"/>
            </a:endParaRPr>
          </a:p>
        </p:txBody>
      </p:sp>
      <p:sp>
        <p:nvSpPr>
          <p:cNvPr id="3" name="Text Placeholder 2"/>
          <p:cNvSpPr>
            <a:spLocks noGrp="1"/>
          </p:cNvSpPr>
          <p:nvPr>
            <p:ph type="body" idx="1"/>
          </p:nvPr>
        </p:nvSpPr>
        <p:spPr>
          <a:xfrm>
            <a:off x="1331640" y="1131590"/>
            <a:ext cx="6696744" cy="2677208"/>
          </a:xfrm>
        </p:spPr>
        <p:txBody>
          <a:bodyPr/>
          <a:lstStyle/>
          <a:p>
            <a:pPr marL="87313" indent="0">
              <a:buNone/>
            </a:pPr>
            <a:r>
              <a:rPr lang="sr-Cyrl-CS" sz="1400" dirty="0" smtClean="0">
                <a:solidFill>
                  <a:schemeClr val="accent5">
                    <a:lumMod val="50000"/>
                  </a:schemeClr>
                </a:solidFill>
              </a:rPr>
              <a:t>ЦЕР</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је</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дигитални</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репозиторијум</a:t>
            </a:r>
            <a:r>
              <a:rPr lang="en-US" sz="1400" dirty="0" smtClean="0">
                <a:solidFill>
                  <a:schemeClr val="accent5">
                    <a:lumMod val="50000"/>
                  </a:schemeClr>
                </a:solidFill>
                <a:latin typeface="Calibri" pitchFamily="34" charset="0"/>
              </a:rPr>
              <a:t> </a:t>
            </a:r>
            <a:r>
              <a:rPr lang="sr-Cyrl-RS" sz="1400" dirty="0" smtClean="0">
                <a:solidFill>
                  <a:schemeClr val="accent5">
                    <a:lumMod val="50000"/>
                  </a:schemeClr>
                </a:solidFill>
                <a:latin typeface="Calibri" pitchFamily="34" charset="0"/>
              </a:rPr>
              <a:t>Института за хемију технологију и металургију</a:t>
            </a:r>
            <a:r>
              <a:rPr lang="en-US" sz="1400" dirty="0" smtClean="0">
                <a:solidFill>
                  <a:schemeClr val="accent5">
                    <a:lumMod val="50000"/>
                  </a:schemeClr>
                </a:solidFill>
                <a:latin typeface="Calibri" pitchFamily="34" charset="0"/>
              </a:rPr>
              <a:t>. </a:t>
            </a:r>
            <a:endParaRPr lang="sr-Cyrl-RS" sz="1400" dirty="0" smtClean="0">
              <a:solidFill>
                <a:schemeClr val="accent5">
                  <a:lumMod val="50000"/>
                </a:schemeClr>
              </a:solidFill>
              <a:latin typeface="Calibri" pitchFamily="34" charset="0"/>
            </a:endParaRPr>
          </a:p>
          <a:p>
            <a:pPr marL="87313" indent="0">
              <a:buNone/>
            </a:pPr>
            <a:r>
              <a:rPr lang="sr-Cyrl-CS" sz="1400" dirty="0" smtClean="0">
                <a:solidFill>
                  <a:schemeClr val="accent5">
                    <a:lumMod val="50000"/>
                  </a:schemeClr>
                </a:solidFill>
                <a:latin typeface="Calibri" pitchFamily="34" charset="0"/>
              </a:rPr>
              <a:t>Циљ</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репозиторијума</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је</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да</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омогући</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отворени</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приступ</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издањима</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ИХТМ-а и резултатима истраживања која се реализују у овом институту</a:t>
            </a:r>
            <a:r>
              <a:rPr lang="en-US" sz="1400" dirty="0" smtClean="0">
                <a:solidFill>
                  <a:schemeClr val="accent5">
                    <a:lumMod val="50000"/>
                  </a:schemeClr>
                </a:solidFill>
                <a:latin typeface="Calibri" pitchFamily="34" charset="0"/>
              </a:rPr>
              <a:t>.</a:t>
            </a:r>
            <a:endParaRPr lang="sr-Cyrl-RS" sz="1400" dirty="0" smtClean="0">
              <a:solidFill>
                <a:schemeClr val="accent5">
                  <a:lumMod val="50000"/>
                </a:schemeClr>
              </a:solidFill>
              <a:latin typeface="Calibri" pitchFamily="34" charset="0"/>
            </a:endParaRPr>
          </a:p>
          <a:p>
            <a:pPr marL="87313" indent="0">
              <a:buNone/>
            </a:pPr>
            <a:r>
              <a:rPr lang="en-US" sz="1400" dirty="0" smtClean="0">
                <a:solidFill>
                  <a:schemeClr val="accent5">
                    <a:lumMod val="50000"/>
                  </a:schemeClr>
                </a:solidFill>
                <a:latin typeface="Calibri" pitchFamily="34" charset="0"/>
              </a:rPr>
              <a:t> </a:t>
            </a:r>
            <a:endParaRPr lang="sr-Cyrl-RS" sz="1400" dirty="0" smtClean="0">
              <a:solidFill>
                <a:schemeClr val="accent5">
                  <a:lumMod val="50000"/>
                </a:schemeClr>
              </a:solidFill>
              <a:latin typeface="Calibri" pitchFamily="34" charset="0"/>
            </a:endParaRPr>
          </a:p>
          <a:p>
            <a:pPr marL="87313" indent="0">
              <a:buNone/>
            </a:pPr>
            <a:r>
              <a:rPr lang="sr-Cyrl-CS" sz="1400" dirty="0" smtClean="0">
                <a:solidFill>
                  <a:schemeClr val="accent5">
                    <a:lumMod val="50000"/>
                  </a:schemeClr>
                </a:solidFill>
                <a:latin typeface="Calibri" pitchFamily="34" charset="0"/>
              </a:rPr>
              <a:t>Софтверску</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платформу</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коју</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чини</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софтвер</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отвореног</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кода</a:t>
            </a:r>
            <a:r>
              <a:rPr lang="en-US" sz="1400" dirty="0" smtClean="0">
                <a:solidFill>
                  <a:schemeClr val="accent5">
                    <a:lumMod val="50000"/>
                  </a:schemeClr>
                </a:solidFill>
                <a:latin typeface="Calibri" pitchFamily="34" charset="0"/>
              </a:rPr>
              <a:t> </a:t>
            </a:r>
            <a:r>
              <a:rPr lang="en-US" sz="1400" dirty="0" err="1" smtClean="0">
                <a:solidFill>
                  <a:schemeClr val="accent5">
                    <a:lumMod val="50000"/>
                  </a:schemeClr>
                </a:solidFill>
                <a:latin typeface="Calibri" pitchFamily="34" charset="0"/>
              </a:rPr>
              <a:t>DSpace</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обезбедио</a:t>
            </a:r>
            <a:r>
              <a:rPr lang="en-US" sz="1400" dirty="0" smtClean="0">
                <a:solidFill>
                  <a:schemeClr val="accent5">
                    <a:lumMod val="50000"/>
                  </a:schemeClr>
                </a:solidFill>
                <a:latin typeface="Calibri" pitchFamily="34" charset="0"/>
              </a:rPr>
              <a:t> </a:t>
            </a:r>
            <a:r>
              <a:rPr lang="sr-Cyrl-RS" sz="1400" dirty="0" smtClean="0">
                <a:solidFill>
                  <a:schemeClr val="accent5">
                    <a:lumMod val="50000"/>
                  </a:schemeClr>
                </a:solidFill>
                <a:latin typeface="Calibri" pitchFamily="34" charset="0"/>
              </a:rPr>
              <a:t>је </a:t>
            </a:r>
            <a:r>
              <a:rPr lang="sr-Cyrl-CS" sz="1400" dirty="0" smtClean="0">
                <a:solidFill>
                  <a:schemeClr val="accent5">
                    <a:lumMod val="50000"/>
                  </a:schemeClr>
                </a:solidFill>
                <a:latin typeface="Calibri" pitchFamily="34" charset="0"/>
              </a:rPr>
              <a:t>Рачунарски</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центар</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Универзитета</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у</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Београду</a:t>
            </a:r>
            <a:r>
              <a:rPr lang="sr-Cyrl-RS" sz="1400" dirty="0" smtClean="0">
                <a:solidFill>
                  <a:schemeClr val="accent5">
                    <a:lumMod val="50000"/>
                  </a:schemeClr>
                </a:solidFill>
              </a:rPr>
              <a:t>. Она је</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прилагођена</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савременим</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стандардима</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који</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се</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примењују</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у</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дисеминацији</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научних</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публикација</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усклађеност</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са</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захтевима</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Европске</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комисије</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у</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вези</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отвореног</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приступа</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публикацијама</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дисеминација</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кроз</a:t>
            </a:r>
            <a:r>
              <a:rPr lang="en-US" sz="1400" dirty="0" smtClean="0">
                <a:solidFill>
                  <a:schemeClr val="accent5">
                    <a:lumMod val="50000"/>
                  </a:schemeClr>
                </a:solidFill>
                <a:latin typeface="Calibri" pitchFamily="34" charset="0"/>
              </a:rPr>
              <a:t> </a:t>
            </a:r>
            <a:r>
              <a:rPr lang="en-US" sz="1400" i="1" dirty="0" err="1" smtClean="0">
                <a:solidFill>
                  <a:schemeClr val="accent5">
                    <a:lumMod val="50000"/>
                  </a:schemeClr>
                </a:solidFill>
                <a:latin typeface="Calibri" pitchFamily="34" charset="0"/>
              </a:rPr>
              <a:t>OpenAire</a:t>
            </a:r>
            <a:r>
              <a:rPr lang="en-US" sz="1400" dirty="0" smtClean="0">
                <a:solidFill>
                  <a:schemeClr val="accent5">
                    <a:lumMod val="50000"/>
                  </a:schemeClr>
                </a:solidFill>
                <a:latin typeface="Calibri" pitchFamily="34" charset="0"/>
              </a:rPr>
              <a:t>, BASE, CORE, </a:t>
            </a:r>
            <a:r>
              <a:rPr lang="en-US" sz="1400" i="1" dirty="0" smtClean="0">
                <a:solidFill>
                  <a:schemeClr val="accent5">
                    <a:lumMod val="50000"/>
                  </a:schemeClr>
                </a:solidFill>
                <a:latin typeface="Calibri" pitchFamily="34" charset="0"/>
              </a:rPr>
              <a:t>Google Scholar</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итд</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интегрисани</a:t>
            </a:r>
            <a:r>
              <a:rPr lang="en-US" sz="1400" dirty="0" smtClean="0">
                <a:solidFill>
                  <a:schemeClr val="accent5">
                    <a:lumMod val="50000"/>
                  </a:schemeClr>
                </a:solidFill>
                <a:latin typeface="Calibri" pitchFamily="34" charset="0"/>
              </a:rPr>
              <a:t> </a:t>
            </a:r>
            <a:r>
              <a:rPr lang="en-US" sz="1400" dirty="0" err="1" smtClean="0">
                <a:solidFill>
                  <a:schemeClr val="accent5">
                    <a:lumMod val="50000"/>
                  </a:schemeClr>
                </a:solidFill>
                <a:latin typeface="Calibri" pitchFamily="34" charset="0"/>
              </a:rPr>
              <a:t>ORCID</a:t>
            </a:r>
            <a:r>
              <a:rPr lang="en-US" sz="1400" dirty="0" smtClean="0">
                <a:solidFill>
                  <a:schemeClr val="accent5">
                    <a:lumMod val="50000"/>
                  </a:schemeClr>
                </a:solidFill>
                <a:latin typeface="Calibri" pitchFamily="34" charset="0"/>
              </a:rPr>
              <a:t> </a:t>
            </a:r>
            <a:r>
              <a:rPr lang="sr-Cyrl-CS" sz="1400" dirty="0" smtClean="0">
                <a:solidFill>
                  <a:schemeClr val="accent5">
                    <a:lumMod val="50000"/>
                  </a:schemeClr>
                </a:solidFill>
                <a:latin typeface="Calibri" pitchFamily="34" charset="0"/>
              </a:rPr>
              <a:t>идентификатори</a:t>
            </a:r>
            <a:r>
              <a:rPr lang="en-US" sz="1400" dirty="0" smtClean="0">
                <a:solidFill>
                  <a:schemeClr val="accent5">
                    <a:lumMod val="50000"/>
                  </a:schemeClr>
                </a:solidFill>
                <a:latin typeface="Calibri" pitchFamily="34" charset="0"/>
              </a:rPr>
              <a:t>).</a:t>
            </a:r>
            <a:endParaRPr lang="sr-Cyrl-RS" sz="1400" dirty="0" smtClean="0">
              <a:solidFill>
                <a:schemeClr val="accent5">
                  <a:lumMod val="50000"/>
                </a:schemeClr>
              </a:solidFill>
              <a:latin typeface="Calibri" pitchFamily="34" charset="0"/>
            </a:endParaRPr>
          </a:p>
          <a:p>
            <a:pPr marL="87313" indent="0">
              <a:buNone/>
            </a:pPr>
            <a:endParaRPr lang="sr-Cyrl-RS" sz="1400" dirty="0" smtClean="0">
              <a:solidFill>
                <a:schemeClr val="accent5">
                  <a:lumMod val="50000"/>
                </a:schemeClr>
              </a:solidFill>
              <a:latin typeface="Calibri" pitchFamily="34" charset="0"/>
            </a:endParaRPr>
          </a:p>
          <a:p>
            <a:pPr marL="87313" indent="0">
              <a:buNone/>
            </a:pPr>
            <a:r>
              <a:rPr lang="sr-Cyrl-RS" sz="1400" dirty="0" smtClean="0">
                <a:solidFill>
                  <a:schemeClr val="accent5">
                    <a:lumMod val="50000"/>
                  </a:schemeClr>
                </a:solidFill>
                <a:latin typeface="Calibri" pitchFamily="34" charset="0"/>
              </a:rPr>
              <a:t>Репозиторијум има интерфејс на српском (ћирилица и латиница) и енглеском језику.</a:t>
            </a:r>
            <a:endParaRPr lang="en-US" sz="1400" dirty="0" smtClean="0">
              <a:solidFill>
                <a:schemeClr val="accent5">
                  <a:lumMod val="50000"/>
                </a:schemeClr>
              </a:solidFill>
              <a:latin typeface="Calibri" pitchFamily="34" charset="0"/>
            </a:endParaRPr>
          </a:p>
          <a:p>
            <a:endParaRPr lang="en-US" dirty="0">
              <a:solidFill>
                <a:schemeClr val="bg1">
                  <a:lumMod val="5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sz="2400" dirty="0" smtClean="0">
                <a:solidFill>
                  <a:schemeClr val="bg1"/>
                </a:solidFill>
                <a:latin typeface="Calibri" pitchFamily="34" charset="0"/>
              </a:rPr>
              <a:t>Различите верзије радова и </a:t>
            </a:r>
            <a:br>
              <a:rPr lang="sr-Cyrl-RS" sz="2400" dirty="0" smtClean="0">
                <a:solidFill>
                  <a:schemeClr val="bg1"/>
                </a:solidFill>
                <a:latin typeface="Calibri" pitchFamily="34" charset="0"/>
              </a:rPr>
            </a:br>
            <a:r>
              <a:rPr lang="sr-Cyrl-RS" sz="2400" dirty="0" smtClean="0">
                <a:solidFill>
                  <a:schemeClr val="bg1"/>
                </a:solidFill>
                <a:latin typeface="Calibri" pitchFamily="34" charset="0"/>
              </a:rPr>
              <a:t>зелени отворени приступ</a:t>
            </a:r>
            <a:endParaRPr lang="en-US" sz="2400" dirty="0">
              <a:solidFill>
                <a:schemeClr val="bg1"/>
              </a:solidFill>
              <a:latin typeface="Calibri" pitchFamily="34" charset="0"/>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srcRect/>
          <a:stretch>
            <a:fillRect/>
          </a:stretch>
        </p:blipFill>
        <p:spPr bwMode="auto">
          <a:xfrm>
            <a:off x="539552" y="376251"/>
            <a:ext cx="3528392" cy="476724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572000" y="411510"/>
            <a:ext cx="4210191" cy="4731990"/>
          </a:xfrm>
          <a:prstGeom prst="rect">
            <a:avLst/>
          </a:prstGeom>
          <a:noFill/>
          <a:ln w="9525">
            <a:noFill/>
            <a:miter lim="800000"/>
            <a:headEnd/>
            <a:tailEnd/>
          </a:ln>
        </p:spPr>
      </p:pic>
      <p:sp>
        <p:nvSpPr>
          <p:cNvPr id="5" name="Oval 4"/>
          <p:cNvSpPr/>
          <p:nvPr/>
        </p:nvSpPr>
        <p:spPr>
          <a:xfrm>
            <a:off x="539552" y="2355726"/>
            <a:ext cx="216024" cy="21602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9552" y="3579862"/>
            <a:ext cx="936104" cy="28803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0" y="3651870"/>
            <a:ext cx="1296144" cy="288032"/>
          </a:xfrm>
          <a:prstGeom prst="rect">
            <a:avLst/>
          </a:prstGeom>
          <a:noFill/>
          <a:ln w="12700">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72000" y="2427734"/>
            <a:ext cx="216024" cy="216024"/>
          </a:xfrm>
          <a:prstGeom prst="ellipse">
            <a:avLst/>
          </a:prstGeom>
          <a:noFill/>
          <a:ln w="12700">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rot="16200000">
            <a:off x="-1959857" y="2380988"/>
            <a:ext cx="4329262" cy="338554"/>
          </a:xfrm>
          <a:prstGeom prst="rect">
            <a:avLst/>
          </a:prstGeom>
          <a:noFill/>
        </p:spPr>
        <p:txBody>
          <a:bodyPr wrap="none" rtlCol="0">
            <a:spAutoFit/>
          </a:bodyPr>
          <a:lstStyle/>
          <a:p>
            <a:r>
              <a:rPr lang="sr-Cyrl-RS" sz="1600" dirty="0" smtClean="0">
                <a:solidFill>
                  <a:schemeClr val="tx1">
                    <a:lumMod val="50000"/>
                    <a:lumOff val="50000"/>
                  </a:schemeClr>
                </a:solidFill>
              </a:rPr>
              <a:t>Различите верзије истог рада у репозиторијуму</a:t>
            </a:r>
            <a:endParaRPr lang="en-US" sz="1600" dirty="0">
              <a:solidFill>
                <a:schemeClr val="tx1">
                  <a:lumMod val="50000"/>
                  <a:lumOff val="50000"/>
                </a:schemeClr>
              </a:solidFill>
            </a:endParaRPr>
          </a:p>
        </p:txBody>
      </p:sp>
      <p:sp>
        <p:nvSpPr>
          <p:cNvPr id="12" name="TextBox 11"/>
          <p:cNvSpPr txBox="1"/>
          <p:nvPr/>
        </p:nvSpPr>
        <p:spPr>
          <a:xfrm>
            <a:off x="485938" y="0"/>
            <a:ext cx="3299301" cy="261610"/>
          </a:xfrm>
          <a:prstGeom prst="rect">
            <a:avLst/>
          </a:prstGeom>
          <a:noFill/>
        </p:spPr>
        <p:txBody>
          <a:bodyPr wrap="none" rtlCol="0">
            <a:spAutoFit/>
          </a:bodyPr>
          <a:lstStyle/>
          <a:p>
            <a:r>
              <a:rPr lang="sr-Cyrl-RS" sz="1100" dirty="0" smtClean="0">
                <a:solidFill>
                  <a:schemeClr val="tx1">
                    <a:lumMod val="50000"/>
                    <a:lumOff val="50000"/>
                  </a:schemeClr>
                </a:solidFill>
              </a:rPr>
              <a:t>Објављена верзија – пуни текст није јавно доступан</a:t>
            </a:r>
            <a:endParaRPr lang="en-US" sz="1100" dirty="0">
              <a:solidFill>
                <a:schemeClr val="tx1">
                  <a:lumMod val="50000"/>
                  <a:lumOff val="50000"/>
                </a:schemeClr>
              </a:solidFill>
            </a:endParaRPr>
          </a:p>
        </p:txBody>
      </p:sp>
      <p:sp>
        <p:nvSpPr>
          <p:cNvPr id="13" name="TextBox 12"/>
          <p:cNvSpPr txBox="1"/>
          <p:nvPr/>
        </p:nvSpPr>
        <p:spPr>
          <a:xfrm>
            <a:off x="4716016" y="0"/>
            <a:ext cx="4349268" cy="261610"/>
          </a:xfrm>
          <a:prstGeom prst="rect">
            <a:avLst/>
          </a:prstGeom>
          <a:noFill/>
        </p:spPr>
        <p:txBody>
          <a:bodyPr wrap="none" rtlCol="0">
            <a:spAutoFit/>
          </a:bodyPr>
          <a:lstStyle/>
          <a:p>
            <a:r>
              <a:rPr lang="sr-Cyrl-RS" sz="1100" dirty="0" smtClean="0">
                <a:solidFill>
                  <a:srgbClr val="00863D"/>
                </a:solidFill>
              </a:rPr>
              <a:t>Рецензирана верзија прихваћена за штампу –  пуни текст је доступан</a:t>
            </a:r>
            <a:endParaRPr lang="en-US" sz="1100" dirty="0">
              <a:solidFill>
                <a:srgbClr val="00863D"/>
              </a:solidFill>
            </a:endParaRPr>
          </a:p>
        </p:txBody>
      </p:sp>
      <p:cxnSp>
        <p:nvCxnSpPr>
          <p:cNvPr id="18" name="Straight Connector 17"/>
          <p:cNvCxnSpPr/>
          <p:nvPr/>
        </p:nvCxnSpPr>
        <p:spPr>
          <a:xfrm>
            <a:off x="4283968" y="0"/>
            <a:ext cx="0" cy="51435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012160" y="3291830"/>
            <a:ext cx="2808312" cy="648072"/>
          </a:xfrm>
          <a:prstGeom prst="rect">
            <a:avLst/>
          </a:prstGeom>
          <a:noFill/>
          <a:ln w="12700">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95486"/>
            <a:ext cx="2699072" cy="369332"/>
          </a:xfrm>
          <a:prstGeom prst="rect">
            <a:avLst/>
          </a:prstGeom>
          <a:noFill/>
        </p:spPr>
        <p:txBody>
          <a:bodyPr wrap="square" rtlCol="0">
            <a:spAutoFit/>
          </a:bodyPr>
          <a:lstStyle/>
          <a:p>
            <a:r>
              <a:rPr lang="sr-Cyrl-RS" dirty="0" smtClean="0">
                <a:solidFill>
                  <a:srgbClr val="00863D"/>
                </a:solidFill>
              </a:rPr>
              <a:t>Зелени отворени приступ</a:t>
            </a:r>
            <a:endParaRPr lang="en-US" dirty="0">
              <a:solidFill>
                <a:srgbClr val="00863D"/>
              </a:solidFill>
            </a:endParaRPr>
          </a:p>
        </p:txBody>
      </p:sp>
      <p:sp>
        <p:nvSpPr>
          <p:cNvPr id="5" name="TextBox 4"/>
          <p:cNvSpPr txBox="1"/>
          <p:nvPr/>
        </p:nvSpPr>
        <p:spPr>
          <a:xfrm>
            <a:off x="251520" y="699542"/>
            <a:ext cx="8712968" cy="2077492"/>
          </a:xfrm>
          <a:prstGeom prst="rect">
            <a:avLst/>
          </a:prstGeom>
          <a:noFill/>
        </p:spPr>
        <p:txBody>
          <a:bodyPr wrap="square" rtlCol="0">
            <a:spAutoFit/>
          </a:bodyPr>
          <a:lstStyle/>
          <a:p>
            <a:pPr>
              <a:spcBef>
                <a:spcPts val="1200"/>
              </a:spcBef>
            </a:pPr>
            <a:r>
              <a:rPr lang="sr-Cyrl-RS" sz="1100" dirty="0" smtClean="0">
                <a:solidFill>
                  <a:schemeClr val="accent1">
                    <a:lumMod val="50000"/>
                  </a:schemeClr>
                </a:solidFill>
              </a:rPr>
              <a:t>Издавачи који приступ часописима условљавају плаћањем претплате углавном не допуштају да се објављена верзија рада учини јавно доступном.</a:t>
            </a:r>
          </a:p>
          <a:p>
            <a:pPr>
              <a:spcBef>
                <a:spcPts val="1200"/>
              </a:spcBef>
            </a:pPr>
            <a:r>
              <a:rPr lang="sr-Cyrl-RS" sz="1100" dirty="0" smtClean="0">
                <a:solidFill>
                  <a:schemeClr val="accent1">
                    <a:lumMod val="50000"/>
                  </a:schemeClr>
                </a:solidFill>
              </a:rPr>
              <a:t>Велики број часописа допушта да се рецензиране (</a:t>
            </a:r>
            <a:r>
              <a:rPr lang="en-US" sz="1100" i="1" dirty="0" smtClean="0">
                <a:solidFill>
                  <a:schemeClr val="accent1">
                    <a:lumMod val="50000"/>
                  </a:schemeClr>
                </a:solidFill>
              </a:rPr>
              <a:t>post-print</a:t>
            </a:r>
            <a:r>
              <a:rPr lang="en-US" sz="1100" dirty="0" smtClean="0">
                <a:solidFill>
                  <a:schemeClr val="accent1">
                    <a:lumMod val="50000"/>
                  </a:schemeClr>
                </a:solidFill>
              </a:rPr>
              <a:t>)</a:t>
            </a:r>
            <a:r>
              <a:rPr lang="sr-Cyrl-RS" sz="1100" dirty="0" smtClean="0">
                <a:solidFill>
                  <a:schemeClr val="accent1">
                    <a:lumMod val="50000"/>
                  </a:schemeClr>
                </a:solidFill>
              </a:rPr>
              <a:t> и/или нерецензиране </a:t>
            </a:r>
            <a:r>
              <a:rPr lang="en-US" sz="1100" dirty="0" smtClean="0">
                <a:solidFill>
                  <a:schemeClr val="accent1">
                    <a:lumMod val="50000"/>
                  </a:schemeClr>
                </a:solidFill>
              </a:rPr>
              <a:t>(</a:t>
            </a:r>
            <a:r>
              <a:rPr lang="en-US" sz="1100" i="1" dirty="0" smtClean="0">
                <a:solidFill>
                  <a:schemeClr val="accent1">
                    <a:lumMod val="50000"/>
                  </a:schemeClr>
                </a:solidFill>
              </a:rPr>
              <a:t>pre-print</a:t>
            </a:r>
            <a:r>
              <a:rPr lang="en-US" sz="1100" dirty="0" smtClean="0">
                <a:solidFill>
                  <a:schemeClr val="accent1">
                    <a:lumMod val="50000"/>
                  </a:schemeClr>
                </a:solidFill>
              </a:rPr>
              <a:t>) </a:t>
            </a:r>
            <a:r>
              <a:rPr lang="sr-Cyrl-RS" sz="1100" dirty="0" smtClean="0">
                <a:solidFill>
                  <a:schemeClr val="accent1">
                    <a:lumMod val="50000"/>
                  </a:schemeClr>
                </a:solidFill>
              </a:rPr>
              <a:t>рукописе објављених радова учине јавно доступним након неког периода (ембарго).</a:t>
            </a:r>
          </a:p>
          <a:p>
            <a:pPr>
              <a:spcBef>
                <a:spcPts val="1200"/>
              </a:spcBef>
            </a:pPr>
            <a:r>
              <a:rPr lang="sr-Cyrl-RS" sz="1100" dirty="0" smtClean="0">
                <a:solidFill>
                  <a:schemeClr val="accent1">
                    <a:lumMod val="50000"/>
                  </a:schemeClr>
                </a:solidFill>
              </a:rPr>
              <a:t>На </a:t>
            </a:r>
            <a:r>
              <a:rPr lang="ru-RU" sz="1100" dirty="0" smtClean="0">
                <a:solidFill>
                  <a:schemeClr val="accent1">
                    <a:lumMod val="50000"/>
                  </a:schemeClr>
                </a:solidFill>
              </a:rPr>
              <a:t>сајту часописа (у одељку уређивачка политика или политика самоархивирања), као и у бази података SHERPA/RoMEO (</a:t>
            </a:r>
            <a:r>
              <a:rPr lang="ru-RU" sz="1100" dirty="0" smtClean="0">
                <a:solidFill>
                  <a:schemeClr val="accent1">
                    <a:lumMod val="50000"/>
                  </a:schemeClr>
                </a:solidFill>
                <a:hlinkClick r:id="rId2"/>
              </a:rPr>
              <a:t>http://www.sherpa.ac.uk/romeo/index.php</a:t>
            </a:r>
            <a:r>
              <a:rPr lang="ru-RU" sz="1100" dirty="0" smtClean="0">
                <a:solidFill>
                  <a:schemeClr val="accent1">
                    <a:lumMod val="50000"/>
                  </a:schemeClr>
                </a:solidFill>
              </a:rPr>
              <a:t>) може се сазнати коју верзију рада аутори могу да учине јавно доступном. </a:t>
            </a:r>
            <a:r>
              <a:rPr lang="ru-RU" sz="1100" dirty="0" smtClean="0">
                <a:solidFill>
                  <a:srgbClr val="FF0000"/>
                </a:solidFill>
              </a:rPr>
              <a:t>Пре депоновања обавезно проверите ове податке!</a:t>
            </a:r>
          </a:p>
          <a:p>
            <a:pPr>
              <a:spcBef>
                <a:spcPts val="1200"/>
              </a:spcBef>
            </a:pPr>
            <a:r>
              <a:rPr lang="ru-RU" sz="1100" dirty="0" smtClean="0">
                <a:solidFill>
                  <a:schemeClr val="accent1">
                    <a:lumMod val="50000"/>
                  </a:schemeClr>
                </a:solidFill>
              </a:rPr>
              <a:t>Рецензиране и нерецензиране рукописе треба обележити – и у метаподацима, и у </a:t>
            </a:r>
            <a:r>
              <a:rPr lang="en-US" sz="1100" dirty="0" smtClean="0">
                <a:solidFill>
                  <a:schemeClr val="accent1">
                    <a:lumMod val="50000"/>
                  </a:schemeClr>
                </a:solidFill>
              </a:rPr>
              <a:t>PDF </a:t>
            </a:r>
            <a:r>
              <a:rPr lang="sr-Cyrl-RS" sz="1100" dirty="0" smtClean="0">
                <a:solidFill>
                  <a:schemeClr val="accent1">
                    <a:lumMod val="50000"/>
                  </a:schemeClr>
                </a:solidFill>
              </a:rPr>
              <a:t>верзији – </a:t>
            </a:r>
            <a:r>
              <a:rPr lang="ru-RU" sz="1100" dirty="0" smtClean="0">
                <a:solidFill>
                  <a:schemeClr val="accent1">
                    <a:lumMod val="50000"/>
                  </a:schemeClr>
                </a:solidFill>
              </a:rPr>
              <a:t>тако да читаоцима буде јасно да се ради о претходној верзији објављеног чланка.</a:t>
            </a:r>
            <a:endParaRPr lang="en-US" sz="1600" dirty="0">
              <a:solidFill>
                <a:schemeClr val="accent1">
                  <a:lumMod val="50000"/>
                </a:schemeClr>
              </a:solidFill>
            </a:endParaRPr>
          </a:p>
        </p:txBody>
      </p:sp>
      <p:sp>
        <p:nvSpPr>
          <p:cNvPr id="7" name="TextBox 6"/>
          <p:cNvSpPr txBox="1"/>
          <p:nvPr/>
        </p:nvSpPr>
        <p:spPr>
          <a:xfrm>
            <a:off x="5508104" y="3147814"/>
            <a:ext cx="3528392" cy="1528624"/>
          </a:xfrm>
          <a:prstGeom prst="rect">
            <a:avLst/>
          </a:prstGeom>
          <a:noFill/>
        </p:spPr>
        <p:txBody>
          <a:bodyPr wrap="square" rtlCol="0">
            <a:spAutoFit/>
          </a:bodyPr>
          <a:lstStyle/>
          <a:p>
            <a:pPr>
              <a:lnSpc>
                <a:spcPts val="1400"/>
              </a:lnSpc>
            </a:pPr>
            <a:r>
              <a:rPr lang="en-US" sz="800" dirty="0" smtClean="0">
                <a:solidFill>
                  <a:schemeClr val="accent1">
                    <a:lumMod val="50000"/>
                  </a:schemeClr>
                </a:solidFill>
              </a:rPr>
              <a:t>This is the </a:t>
            </a:r>
            <a:r>
              <a:rPr lang="en-US" sz="800" dirty="0" smtClean="0">
                <a:solidFill>
                  <a:srgbClr val="00863D"/>
                </a:solidFill>
              </a:rPr>
              <a:t>peer reviewed version </a:t>
            </a:r>
            <a:r>
              <a:rPr lang="en-US" sz="800" dirty="0" smtClean="0">
                <a:solidFill>
                  <a:schemeClr val="accent1">
                    <a:lumMod val="50000"/>
                  </a:schemeClr>
                </a:solidFill>
              </a:rPr>
              <a:t>of the following </a:t>
            </a:r>
            <a:r>
              <a:rPr lang="en-US" sz="800" dirty="0" smtClean="0">
                <a:solidFill>
                  <a:srgbClr val="FF0000"/>
                </a:solidFill>
              </a:rPr>
              <a:t>article</a:t>
            </a:r>
            <a:r>
              <a:rPr lang="en-US" sz="800" dirty="0" smtClean="0">
                <a:solidFill>
                  <a:schemeClr val="accent1">
                    <a:lumMod val="50000"/>
                  </a:schemeClr>
                </a:solidFill>
              </a:rPr>
              <a:t>: </a:t>
            </a:r>
            <a:endParaRPr lang="sr-Cyrl-RS" sz="800" dirty="0" smtClean="0">
              <a:solidFill>
                <a:schemeClr val="accent1">
                  <a:lumMod val="50000"/>
                </a:schemeClr>
              </a:solidFill>
            </a:endParaRPr>
          </a:p>
          <a:p>
            <a:pPr>
              <a:lnSpc>
                <a:spcPts val="1400"/>
              </a:lnSpc>
            </a:pPr>
            <a:r>
              <a:rPr lang="en-US" sz="800" dirty="0" err="1" smtClean="0">
                <a:solidFill>
                  <a:schemeClr val="accent1">
                    <a:lumMod val="50000"/>
                  </a:schemeClr>
                </a:solidFill>
              </a:rPr>
              <a:t>Jugović</a:t>
            </a:r>
            <a:r>
              <a:rPr lang="en-US" sz="800" dirty="0" smtClean="0">
                <a:solidFill>
                  <a:schemeClr val="accent1">
                    <a:lumMod val="50000"/>
                  </a:schemeClr>
                </a:solidFill>
              </a:rPr>
              <a:t>, Dragana, </a:t>
            </a:r>
            <a:r>
              <a:rPr lang="en-US" sz="800" dirty="0" err="1" smtClean="0">
                <a:solidFill>
                  <a:schemeClr val="accent1">
                    <a:lumMod val="50000"/>
                  </a:schemeClr>
                </a:solidFill>
              </a:rPr>
              <a:t>Miodrag</a:t>
            </a:r>
            <a:r>
              <a:rPr lang="en-US" sz="800" dirty="0" smtClean="0">
                <a:solidFill>
                  <a:schemeClr val="accent1">
                    <a:lumMod val="50000"/>
                  </a:schemeClr>
                </a:solidFill>
              </a:rPr>
              <a:t> </a:t>
            </a:r>
            <a:r>
              <a:rPr lang="en-US" sz="800" dirty="0" err="1" smtClean="0">
                <a:solidFill>
                  <a:schemeClr val="accent1">
                    <a:lumMod val="50000"/>
                  </a:schemeClr>
                </a:solidFill>
              </a:rPr>
              <a:t>Mitrić</a:t>
            </a:r>
            <a:r>
              <a:rPr lang="en-US" sz="800" dirty="0" smtClean="0">
                <a:solidFill>
                  <a:schemeClr val="accent1">
                    <a:lumMod val="50000"/>
                  </a:schemeClr>
                </a:solidFill>
              </a:rPr>
              <a:t>, Miloš </a:t>
            </a:r>
            <a:r>
              <a:rPr lang="en-US" sz="800" dirty="0" err="1" smtClean="0">
                <a:solidFill>
                  <a:schemeClr val="accent1">
                    <a:lumMod val="50000"/>
                  </a:schemeClr>
                </a:solidFill>
              </a:rPr>
              <a:t>Milović</a:t>
            </a:r>
            <a:r>
              <a:rPr lang="en-US" sz="800" dirty="0" smtClean="0">
                <a:solidFill>
                  <a:schemeClr val="accent1">
                    <a:lumMod val="50000"/>
                  </a:schemeClr>
                </a:solidFill>
              </a:rPr>
              <a:t>, Bojan </a:t>
            </a:r>
            <a:r>
              <a:rPr lang="en-US" sz="800" dirty="0" err="1" smtClean="0">
                <a:solidFill>
                  <a:schemeClr val="accent1">
                    <a:lumMod val="50000"/>
                  </a:schemeClr>
                </a:solidFill>
              </a:rPr>
              <a:t>Jokić</a:t>
            </a:r>
            <a:r>
              <a:rPr lang="en-US" sz="800" dirty="0" smtClean="0">
                <a:solidFill>
                  <a:schemeClr val="accent1">
                    <a:lumMod val="50000"/>
                  </a:schemeClr>
                </a:solidFill>
              </a:rPr>
              <a:t>, Marija </a:t>
            </a:r>
            <a:r>
              <a:rPr lang="en-US" sz="800" dirty="0" err="1" smtClean="0">
                <a:solidFill>
                  <a:schemeClr val="accent1">
                    <a:lumMod val="50000"/>
                  </a:schemeClr>
                </a:solidFill>
              </a:rPr>
              <a:t>Vukomanović</a:t>
            </a:r>
            <a:r>
              <a:rPr lang="en-US" sz="800" dirty="0" smtClean="0">
                <a:solidFill>
                  <a:schemeClr val="accent1">
                    <a:lumMod val="50000"/>
                  </a:schemeClr>
                </a:solidFill>
              </a:rPr>
              <a:t>, </a:t>
            </a:r>
            <a:r>
              <a:rPr lang="en-US" sz="800" dirty="0" err="1" smtClean="0">
                <a:solidFill>
                  <a:schemeClr val="accent1">
                    <a:lumMod val="50000"/>
                  </a:schemeClr>
                </a:solidFill>
              </a:rPr>
              <a:t>Danilo</a:t>
            </a:r>
            <a:r>
              <a:rPr lang="en-US" sz="800" dirty="0" smtClean="0">
                <a:solidFill>
                  <a:schemeClr val="accent1">
                    <a:lumMod val="50000"/>
                  </a:schemeClr>
                </a:solidFill>
              </a:rPr>
              <a:t> Suvorov, and Dragan </a:t>
            </a:r>
            <a:r>
              <a:rPr lang="en-US" sz="800" dirty="0" err="1" smtClean="0">
                <a:solidFill>
                  <a:schemeClr val="accent1">
                    <a:lumMod val="50000"/>
                  </a:schemeClr>
                </a:solidFill>
              </a:rPr>
              <a:t>Uskoković</a:t>
            </a:r>
            <a:r>
              <a:rPr lang="en-US" sz="800" dirty="0" smtClean="0">
                <a:solidFill>
                  <a:schemeClr val="accent1">
                    <a:lumMod val="50000"/>
                  </a:schemeClr>
                </a:solidFill>
              </a:rPr>
              <a:t>. “Properties of Quenched LiFePO4/C Powder Obtained via Cellulose Matrix-Assisted Method.” Powder Technology 246 (September 2013): 539–44. </a:t>
            </a:r>
            <a:r>
              <a:rPr lang="en-US" sz="800" dirty="0" smtClean="0">
                <a:solidFill>
                  <a:schemeClr val="accent1">
                    <a:lumMod val="50000"/>
                  </a:schemeClr>
                </a:solidFill>
                <a:hlinkClick r:id="rId3"/>
              </a:rPr>
              <a:t>http://dx.doi.org/10.1016/j.powtec.2013.06.021</a:t>
            </a:r>
            <a:r>
              <a:rPr lang="sr-Cyrl-RS" sz="800" dirty="0" smtClean="0">
                <a:solidFill>
                  <a:schemeClr val="accent1">
                    <a:lumMod val="50000"/>
                  </a:schemeClr>
                </a:solidFill>
              </a:rPr>
              <a:t> </a:t>
            </a:r>
          </a:p>
          <a:p>
            <a:pPr>
              <a:lnSpc>
                <a:spcPts val="1400"/>
              </a:lnSpc>
            </a:pPr>
            <a:r>
              <a:rPr lang="en-US" sz="800" dirty="0" smtClean="0"/>
              <a:t>This work </a:t>
            </a:r>
            <a:r>
              <a:rPr lang="en-US" sz="800" dirty="0" smtClean="0">
                <a:solidFill>
                  <a:schemeClr val="accent6"/>
                </a:solidFill>
              </a:rPr>
              <a:t>is licensed </a:t>
            </a:r>
            <a:r>
              <a:rPr lang="en-US" sz="800" dirty="0" smtClean="0"/>
              <a:t>under </a:t>
            </a:r>
            <a:r>
              <a:rPr lang="en-US" sz="800" dirty="0" smtClean="0">
                <a:hlinkClick r:id="rId4"/>
              </a:rPr>
              <a:t>Creative Commons - Attribution-Noncommercial-</a:t>
            </a:r>
            <a:r>
              <a:rPr lang="en-US" sz="800" dirty="0" err="1" smtClean="0">
                <a:hlinkClick r:id="rId4"/>
              </a:rPr>
              <a:t>NoDerivative</a:t>
            </a:r>
            <a:r>
              <a:rPr lang="en-US" sz="800" dirty="0" smtClean="0">
                <a:hlinkClick r:id="rId4"/>
              </a:rPr>
              <a:t> Works 3.0 Serbia</a:t>
            </a:r>
            <a:r>
              <a:rPr lang="sr-Cyrl-RS" sz="800" dirty="0" smtClean="0">
                <a:hlinkClick r:id="rId4"/>
              </a:rPr>
              <a:t> </a:t>
            </a:r>
            <a:endParaRPr lang="en-US" sz="800" dirty="0">
              <a:solidFill>
                <a:schemeClr val="accent1">
                  <a:lumMod val="50000"/>
                </a:schemeClr>
              </a:solidFill>
            </a:endParaRPr>
          </a:p>
        </p:txBody>
      </p:sp>
      <p:sp>
        <p:nvSpPr>
          <p:cNvPr id="10" name="Right Arrow 9"/>
          <p:cNvSpPr/>
          <p:nvPr/>
        </p:nvSpPr>
        <p:spPr>
          <a:xfrm>
            <a:off x="4572000" y="3723878"/>
            <a:ext cx="936104" cy="3600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51520" y="3346415"/>
            <a:ext cx="4608512" cy="1169551"/>
          </a:xfrm>
          <a:prstGeom prst="rect">
            <a:avLst/>
          </a:prstGeom>
        </p:spPr>
        <p:txBody>
          <a:bodyPr wrap="square">
            <a:spAutoFit/>
          </a:bodyPr>
          <a:lstStyle/>
          <a:p>
            <a:pPr>
              <a:spcBef>
                <a:spcPts val="1200"/>
              </a:spcBef>
            </a:pPr>
            <a:r>
              <a:rPr lang="ru-RU" sz="1400" dirty="0" smtClean="0">
                <a:solidFill>
                  <a:schemeClr val="accent1">
                    <a:lumMod val="50000"/>
                  </a:schemeClr>
                </a:solidFill>
              </a:rPr>
              <a:t>Напомена треба да садржи податак о којој </a:t>
            </a:r>
            <a:r>
              <a:rPr lang="ru-RU" sz="1400" dirty="0" smtClean="0">
                <a:solidFill>
                  <a:srgbClr val="00863D"/>
                </a:solidFill>
              </a:rPr>
              <a:t>верзији</a:t>
            </a:r>
            <a:r>
              <a:rPr lang="ru-RU" sz="1400" dirty="0" smtClean="0">
                <a:solidFill>
                  <a:schemeClr val="accent1">
                    <a:lumMod val="50000"/>
                  </a:schemeClr>
                </a:solidFill>
              </a:rPr>
              <a:t> се ради, </a:t>
            </a:r>
            <a:r>
              <a:rPr lang="ru-RU" sz="1400" dirty="0" smtClean="0">
                <a:solidFill>
                  <a:srgbClr val="FF0000"/>
                </a:solidFill>
              </a:rPr>
              <a:t>потпуне библиографске податке о објављеној верзији чланка</a:t>
            </a:r>
            <a:r>
              <a:rPr lang="ru-RU" sz="1400" dirty="0" smtClean="0">
                <a:solidFill>
                  <a:schemeClr val="accent1">
                    <a:lumMod val="50000"/>
                  </a:schemeClr>
                </a:solidFill>
              </a:rPr>
              <a:t>, </a:t>
            </a:r>
            <a:r>
              <a:rPr lang="en-US" sz="1400" dirty="0" err="1" smtClean="0">
                <a:solidFill>
                  <a:srgbClr val="0000FF"/>
                </a:solidFill>
              </a:rPr>
              <a:t>DOI</a:t>
            </a:r>
            <a:r>
              <a:rPr lang="en-US" sz="1400" dirty="0" smtClean="0">
                <a:solidFill>
                  <a:srgbClr val="0000FF"/>
                </a:solidFill>
              </a:rPr>
              <a:t> </a:t>
            </a:r>
            <a:r>
              <a:rPr lang="sr-Cyrl-RS" sz="1400" dirty="0" smtClean="0">
                <a:solidFill>
                  <a:srgbClr val="0000FF"/>
                </a:solidFill>
              </a:rPr>
              <a:t>у форми интерактивног линка</a:t>
            </a:r>
            <a:r>
              <a:rPr lang="sr-Cyrl-RS" sz="1400" dirty="0" smtClean="0">
                <a:solidFill>
                  <a:schemeClr val="accent1">
                    <a:lumMod val="50000"/>
                  </a:schemeClr>
                </a:solidFill>
              </a:rPr>
              <a:t> и </a:t>
            </a:r>
            <a:r>
              <a:rPr lang="sr-Cyrl-RS" sz="1400" dirty="0" smtClean="0">
                <a:solidFill>
                  <a:schemeClr val="accent6"/>
                </a:solidFill>
              </a:rPr>
              <a:t>информацију о лиценци </a:t>
            </a:r>
            <a:r>
              <a:rPr lang="sr-Cyrl-RS" sz="1400" dirty="0" smtClean="0">
                <a:solidFill>
                  <a:schemeClr val="accent1">
                    <a:lumMod val="50000"/>
                  </a:schemeClr>
                </a:solidFill>
              </a:rPr>
              <a:t>под којим се депонована верзија дистрибуира (такође у форми интерактивног линка). </a:t>
            </a:r>
            <a:endParaRPr lang="ru-RU" sz="1400" dirty="0" smtClean="0">
              <a:solidFill>
                <a:schemeClr val="accent1">
                  <a:lumMod val="5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755576" y="1419622"/>
            <a:ext cx="2123700" cy="576064"/>
          </a:xfrm>
          <a:prstGeom prst="rect">
            <a:avLst/>
          </a:prstGeom>
          <a:noFill/>
          <a:ln w="9525">
            <a:noFill/>
            <a:miter lim="800000"/>
            <a:headEnd/>
            <a:tailEnd/>
          </a:ln>
        </p:spPr>
      </p:pic>
      <p:sp>
        <p:nvSpPr>
          <p:cNvPr id="6" name="TextBox 5"/>
          <p:cNvSpPr txBox="1"/>
          <p:nvPr/>
        </p:nvSpPr>
        <p:spPr>
          <a:xfrm>
            <a:off x="323528" y="195486"/>
            <a:ext cx="1459759" cy="307777"/>
          </a:xfrm>
          <a:prstGeom prst="rect">
            <a:avLst/>
          </a:prstGeom>
          <a:noFill/>
        </p:spPr>
        <p:txBody>
          <a:bodyPr wrap="none" rtlCol="0">
            <a:spAutoFit/>
          </a:bodyPr>
          <a:lstStyle/>
          <a:p>
            <a:r>
              <a:rPr lang="sr-Cyrl-RS" sz="1400" dirty="0" smtClean="0">
                <a:solidFill>
                  <a:schemeClr val="tx1">
                    <a:lumMod val="50000"/>
                    <a:lumOff val="50000"/>
                  </a:schemeClr>
                </a:solidFill>
              </a:rPr>
              <a:t>У метаподацима</a:t>
            </a:r>
            <a:endParaRPr lang="en-US" sz="1400" dirty="0">
              <a:solidFill>
                <a:schemeClr val="tx1">
                  <a:lumMod val="50000"/>
                  <a:lumOff val="50000"/>
                </a:schemeClr>
              </a:solidFill>
            </a:endParaRPr>
          </a:p>
        </p:txBody>
      </p:sp>
      <p:sp>
        <p:nvSpPr>
          <p:cNvPr id="7" name="TextBox 6"/>
          <p:cNvSpPr txBox="1"/>
          <p:nvPr/>
        </p:nvSpPr>
        <p:spPr>
          <a:xfrm>
            <a:off x="5436096" y="195486"/>
            <a:ext cx="740908" cy="307777"/>
          </a:xfrm>
          <a:prstGeom prst="rect">
            <a:avLst/>
          </a:prstGeom>
          <a:noFill/>
        </p:spPr>
        <p:txBody>
          <a:bodyPr wrap="none" rtlCol="0">
            <a:spAutoFit/>
          </a:bodyPr>
          <a:lstStyle/>
          <a:p>
            <a:r>
              <a:rPr lang="sr-Cyrl-RS" sz="1400" dirty="0" smtClean="0">
                <a:solidFill>
                  <a:schemeClr val="tx1">
                    <a:lumMod val="50000"/>
                    <a:lumOff val="50000"/>
                  </a:schemeClr>
                </a:solidFill>
              </a:rPr>
              <a:t>У </a:t>
            </a:r>
            <a:r>
              <a:rPr lang="en-US" sz="1400" dirty="0" smtClean="0">
                <a:solidFill>
                  <a:schemeClr val="tx1">
                    <a:lumMod val="50000"/>
                    <a:lumOff val="50000"/>
                  </a:schemeClr>
                </a:solidFill>
              </a:rPr>
              <a:t>PDF</a:t>
            </a:r>
            <a:r>
              <a:rPr lang="sr-Cyrl-RS" sz="1400" dirty="0" smtClean="0">
                <a:solidFill>
                  <a:schemeClr val="tx1">
                    <a:lumMod val="50000"/>
                    <a:lumOff val="50000"/>
                  </a:schemeClr>
                </a:solidFill>
              </a:rPr>
              <a:t>-у</a:t>
            </a:r>
            <a:endParaRPr lang="en-US" sz="1400" dirty="0">
              <a:solidFill>
                <a:schemeClr val="tx1">
                  <a:lumMod val="50000"/>
                  <a:lumOff val="50000"/>
                </a:schemeClr>
              </a:solidFill>
            </a:endParaRPr>
          </a:p>
        </p:txBody>
      </p:sp>
      <p:sp>
        <p:nvSpPr>
          <p:cNvPr id="10" name="Rectangle 9"/>
          <p:cNvSpPr/>
          <p:nvPr/>
        </p:nvSpPr>
        <p:spPr>
          <a:xfrm>
            <a:off x="251520" y="2139702"/>
            <a:ext cx="1450333" cy="276999"/>
          </a:xfrm>
          <a:prstGeom prst="rect">
            <a:avLst/>
          </a:prstGeom>
        </p:spPr>
        <p:txBody>
          <a:bodyPr wrap="none">
            <a:spAutoFit/>
          </a:bodyPr>
          <a:lstStyle/>
          <a:p>
            <a:r>
              <a:rPr lang="en-US" sz="1200" dirty="0" err="1" smtClean="0">
                <a:solidFill>
                  <a:schemeClr val="accent1">
                    <a:lumMod val="50000"/>
                  </a:schemeClr>
                </a:solidFill>
              </a:rPr>
              <a:t>dc.description.other</a:t>
            </a:r>
            <a:endParaRPr lang="en-US" sz="1200" dirty="0">
              <a:solidFill>
                <a:schemeClr val="accent1">
                  <a:lumMod val="50000"/>
                </a:schemeClr>
              </a:solidFill>
            </a:endParaRPr>
          </a:p>
        </p:txBody>
      </p:sp>
      <p:sp>
        <p:nvSpPr>
          <p:cNvPr id="11" name="Rectangle 10"/>
          <p:cNvSpPr/>
          <p:nvPr/>
        </p:nvSpPr>
        <p:spPr>
          <a:xfrm>
            <a:off x="1907704" y="2211710"/>
            <a:ext cx="3078088" cy="954107"/>
          </a:xfrm>
          <a:prstGeom prst="rect">
            <a:avLst/>
          </a:prstGeom>
        </p:spPr>
        <p:txBody>
          <a:bodyPr wrap="square">
            <a:spAutoFit/>
          </a:bodyPr>
          <a:lstStyle/>
          <a:p>
            <a:r>
              <a:rPr lang="en-US" sz="800" dirty="0" smtClean="0"/>
              <a:t>This is the peer-reviewed version of the </a:t>
            </a:r>
            <a:r>
              <a:rPr lang="en-US" sz="800" dirty="0" smtClean="0"/>
              <a:t>article</a:t>
            </a:r>
            <a:r>
              <a:rPr lang="sr-Cyrl-RS" sz="800" dirty="0" smtClean="0"/>
              <a:t>: </a:t>
            </a:r>
            <a:r>
              <a:rPr lang="en-US" sz="800" dirty="0" err="1" smtClean="0"/>
              <a:t>Ignjatović</a:t>
            </a:r>
            <a:r>
              <a:rPr lang="en-US" sz="800" dirty="0" smtClean="0"/>
              <a:t>, </a:t>
            </a:r>
            <a:r>
              <a:rPr lang="en-US" sz="800" dirty="0" err="1" smtClean="0"/>
              <a:t>N.L.</a:t>
            </a:r>
            <a:r>
              <a:rPr lang="en-US" sz="800" dirty="0" smtClean="0"/>
              <a:t>, </a:t>
            </a:r>
            <a:r>
              <a:rPr lang="en-US" sz="800" dirty="0" err="1" smtClean="0"/>
              <a:t>Penov-Gaši</a:t>
            </a:r>
            <a:r>
              <a:rPr lang="en-US" sz="800" dirty="0" smtClean="0"/>
              <a:t>, </a:t>
            </a:r>
            <a:r>
              <a:rPr lang="en-US" sz="800" dirty="0" err="1" smtClean="0"/>
              <a:t>K.M.</a:t>
            </a:r>
            <a:r>
              <a:rPr lang="en-US" sz="800" dirty="0" smtClean="0"/>
              <a:t>, Wu, </a:t>
            </a:r>
            <a:r>
              <a:rPr lang="en-US" sz="800" dirty="0" err="1" smtClean="0"/>
              <a:t>V.M.</a:t>
            </a:r>
            <a:r>
              <a:rPr lang="en-US" sz="800" dirty="0" smtClean="0"/>
              <a:t>, </a:t>
            </a:r>
            <a:r>
              <a:rPr lang="en-US" sz="800" dirty="0" err="1" smtClean="0"/>
              <a:t>Ajduković</a:t>
            </a:r>
            <a:r>
              <a:rPr lang="en-US" sz="800" dirty="0" smtClean="0"/>
              <a:t>, </a:t>
            </a:r>
            <a:r>
              <a:rPr lang="en-US" sz="800" dirty="0" err="1" smtClean="0"/>
              <a:t>J.J.</a:t>
            </a:r>
            <a:r>
              <a:rPr lang="en-US" sz="800" dirty="0" smtClean="0"/>
              <a:t>, </a:t>
            </a:r>
            <a:r>
              <a:rPr lang="en-US" sz="800" dirty="0" err="1" smtClean="0"/>
              <a:t>Kojić</a:t>
            </a:r>
            <a:r>
              <a:rPr lang="en-US" sz="800" dirty="0" smtClean="0"/>
              <a:t>, V.V., </a:t>
            </a:r>
            <a:r>
              <a:rPr lang="en-US" sz="800" dirty="0" err="1" smtClean="0"/>
              <a:t>Vasiljević-Radović</a:t>
            </a:r>
            <a:r>
              <a:rPr lang="en-US" sz="800" dirty="0" smtClean="0"/>
              <a:t>, D., </a:t>
            </a:r>
            <a:r>
              <a:rPr lang="en-US" sz="800" dirty="0" err="1" smtClean="0"/>
              <a:t>Kuzmanović</a:t>
            </a:r>
            <a:r>
              <a:rPr lang="en-US" sz="800" dirty="0" smtClean="0"/>
              <a:t>, M., </a:t>
            </a:r>
            <a:r>
              <a:rPr lang="en-US" sz="800" dirty="0" err="1" smtClean="0"/>
              <a:t>Uskoković</a:t>
            </a:r>
            <a:r>
              <a:rPr lang="en-US" sz="800" dirty="0" smtClean="0"/>
              <a:t>, V., </a:t>
            </a:r>
            <a:r>
              <a:rPr lang="en-US" sz="800" dirty="0" err="1" smtClean="0"/>
              <a:t>Uskoković</a:t>
            </a:r>
            <a:r>
              <a:rPr lang="en-US" sz="800" dirty="0" smtClean="0"/>
              <a:t>, </a:t>
            </a:r>
            <a:r>
              <a:rPr lang="en-US" sz="800" dirty="0" err="1" smtClean="0"/>
              <a:t>D.P.</a:t>
            </a:r>
            <a:r>
              <a:rPr lang="en-US" sz="800" dirty="0" smtClean="0"/>
              <a:t>, 2016. Selective anticancer activity of </a:t>
            </a:r>
            <a:r>
              <a:rPr lang="en-US" sz="800" dirty="0" err="1" smtClean="0"/>
              <a:t>hydroxyapatite</a:t>
            </a:r>
            <a:r>
              <a:rPr lang="en-US" sz="800" dirty="0" smtClean="0"/>
              <a:t>/</a:t>
            </a:r>
            <a:r>
              <a:rPr lang="en-US" sz="800" dirty="0" err="1" smtClean="0"/>
              <a:t>chitosan</a:t>
            </a:r>
            <a:r>
              <a:rPr lang="en-US" sz="800" dirty="0" smtClean="0"/>
              <a:t>-poly(</a:t>
            </a:r>
            <a:r>
              <a:rPr lang="en-US" sz="800" dirty="0" err="1" smtClean="0"/>
              <a:t>d,l</a:t>
            </a:r>
            <a:r>
              <a:rPr lang="en-US" sz="800" dirty="0" smtClean="0"/>
              <a:t>)-</a:t>
            </a:r>
            <a:r>
              <a:rPr lang="en-US" sz="800" dirty="0" err="1" smtClean="0"/>
              <a:t>lactide</a:t>
            </a:r>
            <a:r>
              <a:rPr lang="en-US" sz="800" dirty="0" smtClean="0"/>
              <a:t>-co-</a:t>
            </a:r>
            <a:r>
              <a:rPr lang="en-US" sz="800" dirty="0" err="1" smtClean="0"/>
              <a:t>glycolide</a:t>
            </a:r>
            <a:r>
              <a:rPr lang="en-US" sz="800" dirty="0" smtClean="0"/>
              <a:t> particles loaded with an </a:t>
            </a:r>
            <a:r>
              <a:rPr lang="en-US" sz="800" dirty="0" err="1" smtClean="0"/>
              <a:t>androstane</a:t>
            </a:r>
            <a:r>
              <a:rPr lang="en-US" sz="800" dirty="0" smtClean="0"/>
              <a:t>-based cancer inhibitor. Colloids and Surfaces B: </a:t>
            </a:r>
            <a:r>
              <a:rPr lang="en-US" sz="800" dirty="0" err="1" smtClean="0"/>
              <a:t>Biointerfaces</a:t>
            </a:r>
            <a:r>
              <a:rPr lang="en-US" sz="800" dirty="0" smtClean="0"/>
              <a:t> 148, 629–639. </a:t>
            </a:r>
            <a:r>
              <a:rPr lang="en-US" sz="800" dirty="0" smtClean="0">
                <a:hlinkClick r:id="rId3"/>
              </a:rPr>
              <a:t>https://doi.org/10.1016/j.colsurfb.2016.09.041</a:t>
            </a:r>
            <a:endParaRPr lang="en-US" sz="800" dirty="0">
              <a:solidFill>
                <a:schemeClr val="accent1">
                  <a:lumMod val="50000"/>
                </a:schemeClr>
              </a:solidFill>
            </a:endParaRPr>
          </a:p>
        </p:txBody>
      </p:sp>
      <p:sp>
        <p:nvSpPr>
          <p:cNvPr id="12" name="Rectangle 11"/>
          <p:cNvSpPr/>
          <p:nvPr/>
        </p:nvSpPr>
        <p:spPr>
          <a:xfrm>
            <a:off x="251520" y="3147814"/>
            <a:ext cx="2525563" cy="1015663"/>
          </a:xfrm>
          <a:prstGeom prst="rect">
            <a:avLst/>
          </a:prstGeom>
        </p:spPr>
        <p:txBody>
          <a:bodyPr wrap="none">
            <a:spAutoFit/>
          </a:bodyPr>
          <a:lstStyle/>
          <a:p>
            <a:r>
              <a:rPr lang="en-US" sz="1200" dirty="0" err="1" smtClean="0">
                <a:solidFill>
                  <a:schemeClr val="accent1">
                    <a:lumMod val="50000"/>
                  </a:schemeClr>
                </a:solidFill>
              </a:rPr>
              <a:t>dc.identifier.doi</a:t>
            </a:r>
            <a:endParaRPr lang="en-US" sz="1200" dirty="0" smtClean="0">
              <a:solidFill>
                <a:schemeClr val="accent1">
                  <a:lumMod val="50000"/>
                </a:schemeClr>
              </a:solidFill>
            </a:endParaRPr>
          </a:p>
          <a:p>
            <a:endParaRPr lang="en-US" sz="1200" dirty="0" smtClean="0">
              <a:solidFill>
                <a:schemeClr val="accent1">
                  <a:lumMod val="50000"/>
                </a:schemeClr>
              </a:solidFill>
            </a:endParaRPr>
          </a:p>
          <a:p>
            <a:endParaRPr lang="en-US" sz="1200" dirty="0" smtClean="0">
              <a:solidFill>
                <a:schemeClr val="accent1">
                  <a:lumMod val="50000"/>
                </a:schemeClr>
              </a:solidFill>
            </a:endParaRPr>
          </a:p>
          <a:p>
            <a:pPr>
              <a:tabLst>
                <a:tab pos="1701800" algn="l"/>
              </a:tabLst>
            </a:pPr>
            <a:r>
              <a:rPr lang="en-US" sz="1200" dirty="0" err="1" smtClean="0">
                <a:solidFill>
                  <a:schemeClr val="accent1">
                    <a:lumMod val="50000"/>
                  </a:schemeClr>
                </a:solidFill>
              </a:rPr>
              <a:t>dc.rights.license</a:t>
            </a:r>
            <a:r>
              <a:rPr lang="en-US" sz="1200" dirty="0" smtClean="0">
                <a:solidFill>
                  <a:schemeClr val="accent1">
                    <a:lumMod val="50000"/>
                  </a:schemeClr>
                </a:solidFill>
              </a:rPr>
              <a:t>	BY-NC-ND</a:t>
            </a:r>
          </a:p>
          <a:p>
            <a:endParaRPr lang="en-US" sz="1200" dirty="0">
              <a:solidFill>
                <a:schemeClr val="accent1">
                  <a:lumMod val="50000"/>
                </a:schemeClr>
              </a:solidFill>
            </a:endParaRPr>
          </a:p>
        </p:txBody>
      </p:sp>
      <p:sp>
        <p:nvSpPr>
          <p:cNvPr id="14" name="Rectangle 13"/>
          <p:cNvSpPr/>
          <p:nvPr/>
        </p:nvSpPr>
        <p:spPr>
          <a:xfrm>
            <a:off x="323528" y="699542"/>
            <a:ext cx="3135795" cy="646331"/>
          </a:xfrm>
          <a:prstGeom prst="rect">
            <a:avLst/>
          </a:prstGeom>
        </p:spPr>
        <p:txBody>
          <a:bodyPr wrap="square">
            <a:spAutoFit/>
          </a:bodyPr>
          <a:lstStyle/>
          <a:p>
            <a:pPr>
              <a:tabLst>
                <a:tab pos="1612900" algn="l"/>
              </a:tabLst>
            </a:pPr>
            <a:r>
              <a:rPr lang="en-US" sz="1200" dirty="0" err="1" smtClean="0">
                <a:solidFill>
                  <a:schemeClr val="accent1">
                    <a:lumMod val="50000"/>
                  </a:schemeClr>
                </a:solidFill>
              </a:rPr>
              <a:t>dc.Type</a:t>
            </a:r>
            <a:r>
              <a:rPr lang="en-US" sz="1200" dirty="0" smtClean="0">
                <a:solidFill>
                  <a:schemeClr val="accent1">
                    <a:lumMod val="50000"/>
                  </a:schemeClr>
                </a:solidFill>
              </a:rPr>
              <a:t>	article</a:t>
            </a:r>
          </a:p>
          <a:p>
            <a:endParaRPr lang="en-US" sz="1200" dirty="0" smtClean="0">
              <a:solidFill>
                <a:schemeClr val="accent1">
                  <a:lumMod val="50000"/>
                </a:schemeClr>
              </a:solidFill>
            </a:endParaRPr>
          </a:p>
          <a:p>
            <a:pPr>
              <a:tabLst>
                <a:tab pos="1612900" algn="l"/>
              </a:tabLst>
            </a:pPr>
            <a:r>
              <a:rPr lang="en-US" sz="1200" dirty="0" err="1" smtClean="0">
                <a:solidFill>
                  <a:schemeClr val="accent1">
                    <a:lumMod val="50000"/>
                  </a:schemeClr>
                </a:solidFill>
              </a:rPr>
              <a:t>dc.type.version</a:t>
            </a:r>
            <a:r>
              <a:rPr lang="en-US" sz="1200" dirty="0" smtClean="0">
                <a:solidFill>
                  <a:schemeClr val="accent1">
                    <a:lumMod val="50000"/>
                  </a:schemeClr>
                </a:solidFill>
              </a:rPr>
              <a:t>	</a:t>
            </a:r>
            <a:r>
              <a:rPr lang="en-US" sz="1200" dirty="0" err="1" smtClean="0">
                <a:solidFill>
                  <a:schemeClr val="accent1">
                    <a:lumMod val="50000"/>
                  </a:schemeClr>
                </a:solidFill>
              </a:rPr>
              <a:t>acceptedVersion</a:t>
            </a:r>
            <a:endParaRPr lang="en-US" sz="1200" dirty="0">
              <a:solidFill>
                <a:schemeClr val="accent1">
                  <a:lumMod val="50000"/>
                </a:schemeClr>
              </a:solidFill>
            </a:endParaRPr>
          </a:p>
        </p:txBody>
      </p:sp>
      <p:pic>
        <p:nvPicPr>
          <p:cNvPr id="3074" name="Picture 2"/>
          <p:cNvPicPr>
            <a:picLocks noChangeAspect="1" noChangeArrowheads="1"/>
          </p:cNvPicPr>
          <p:nvPr/>
        </p:nvPicPr>
        <p:blipFill>
          <a:blip r:embed="rId4" cstate="print"/>
          <a:srcRect/>
          <a:stretch>
            <a:fillRect/>
          </a:stretch>
        </p:blipFill>
        <p:spPr bwMode="auto">
          <a:xfrm>
            <a:off x="5076056" y="1059582"/>
            <a:ext cx="3657336" cy="3359299"/>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1908051" y="3147814"/>
            <a:ext cx="2159893" cy="27734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572000" y="0"/>
            <a:ext cx="4159180" cy="5143500"/>
          </a:xfrm>
          <a:prstGeom prst="rect">
            <a:avLst/>
          </a:prstGeom>
          <a:noFill/>
          <a:ln w="9525">
            <a:noFill/>
            <a:miter lim="800000"/>
            <a:headEnd/>
            <a:tailEnd/>
          </a:ln>
        </p:spPr>
      </p:pic>
      <p:sp>
        <p:nvSpPr>
          <p:cNvPr id="3" name="TextBox 2"/>
          <p:cNvSpPr txBox="1"/>
          <p:nvPr/>
        </p:nvSpPr>
        <p:spPr>
          <a:xfrm>
            <a:off x="323528" y="195486"/>
            <a:ext cx="3816424" cy="307777"/>
          </a:xfrm>
          <a:prstGeom prst="rect">
            <a:avLst/>
          </a:prstGeom>
          <a:noFill/>
        </p:spPr>
        <p:txBody>
          <a:bodyPr wrap="square" rtlCol="0">
            <a:spAutoFit/>
          </a:bodyPr>
          <a:lstStyle/>
          <a:p>
            <a:r>
              <a:rPr lang="sr-Cyrl-RS" sz="1400" dirty="0" smtClean="0">
                <a:solidFill>
                  <a:schemeClr val="tx1">
                    <a:lumMod val="50000"/>
                    <a:lumOff val="50000"/>
                  </a:schemeClr>
                </a:solidFill>
              </a:rPr>
              <a:t>Одложени отворени приступ</a:t>
            </a:r>
            <a:endParaRPr lang="en-US" sz="1400" dirty="0">
              <a:solidFill>
                <a:schemeClr val="tx1">
                  <a:lumMod val="50000"/>
                  <a:lumOff val="50000"/>
                </a:schemeClr>
              </a:solidFill>
            </a:endParaRPr>
          </a:p>
        </p:txBody>
      </p:sp>
      <p:sp>
        <p:nvSpPr>
          <p:cNvPr id="9" name="Right Arrow 8"/>
          <p:cNvSpPr/>
          <p:nvPr/>
        </p:nvSpPr>
        <p:spPr>
          <a:xfrm>
            <a:off x="1763688" y="1491630"/>
            <a:ext cx="2634592" cy="15841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CS" sz="1000" dirty="0" smtClean="0">
                <a:solidFill>
                  <a:schemeClr val="bg1"/>
                </a:solidFill>
              </a:rPr>
              <a:t>П</a:t>
            </a:r>
            <a:r>
              <a:rPr lang="sr-Cyrl-RS" sz="1000" dirty="0" smtClean="0">
                <a:solidFill>
                  <a:schemeClr val="bg1"/>
                </a:solidFill>
              </a:rPr>
              <a:t>уни текст није доступан због рестрикција издавача. Биће доступан након истека ембарго периода.</a:t>
            </a:r>
            <a:endParaRPr lang="en-US" sz="1000" dirty="0">
              <a:solidFill>
                <a:schemeClr val="bg1"/>
              </a:solidFill>
            </a:endParaRPr>
          </a:p>
        </p:txBody>
      </p:sp>
      <p:sp>
        <p:nvSpPr>
          <p:cNvPr id="10" name="Rectangle 9"/>
          <p:cNvSpPr/>
          <p:nvPr/>
        </p:nvSpPr>
        <p:spPr>
          <a:xfrm>
            <a:off x="4644008" y="3867894"/>
            <a:ext cx="1224136"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84168" y="3723878"/>
            <a:ext cx="144016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1520" y="843558"/>
            <a:ext cx="2807243" cy="369332"/>
          </a:xfrm>
          <a:prstGeom prst="rect">
            <a:avLst/>
          </a:prstGeom>
        </p:spPr>
        <p:txBody>
          <a:bodyPr wrap="none">
            <a:spAutoFit/>
          </a:bodyPr>
          <a:lstStyle/>
          <a:p>
            <a:r>
              <a:rPr lang="en-US" dirty="0" err="1" smtClean="0"/>
              <a:t>dc.rights</a:t>
            </a:r>
            <a:r>
              <a:rPr lang="en-US" dirty="0" smtClean="0"/>
              <a:t>	</a:t>
            </a:r>
            <a:r>
              <a:rPr lang="en-US" dirty="0" err="1" smtClean="0"/>
              <a:t>embargoedAccess</a:t>
            </a:r>
            <a:endParaRPr lang="en-US" dirty="0"/>
          </a:p>
        </p:txBody>
      </p:sp>
      <p:sp>
        <p:nvSpPr>
          <p:cNvPr id="14" name="TextBox 13"/>
          <p:cNvSpPr txBox="1"/>
          <p:nvPr/>
        </p:nvSpPr>
        <p:spPr>
          <a:xfrm>
            <a:off x="323528" y="3939902"/>
            <a:ext cx="1842171" cy="261610"/>
          </a:xfrm>
          <a:prstGeom prst="rect">
            <a:avLst/>
          </a:prstGeom>
          <a:noFill/>
        </p:spPr>
        <p:txBody>
          <a:bodyPr wrap="none" rtlCol="0">
            <a:spAutoFit/>
          </a:bodyPr>
          <a:lstStyle/>
          <a:p>
            <a:r>
              <a:rPr lang="sr-Cyrl-RS" sz="1100" dirty="0" smtClean="0">
                <a:solidFill>
                  <a:schemeClr val="tx1">
                    <a:lumMod val="50000"/>
                    <a:lumOff val="50000"/>
                  </a:schemeClr>
                </a:solidFill>
              </a:rPr>
              <a:t>Датум када истиче ембарго</a:t>
            </a:r>
            <a:endParaRPr lang="en-US" sz="1100" dirty="0">
              <a:solidFill>
                <a:schemeClr val="tx1">
                  <a:lumMod val="50000"/>
                  <a:lumOff val="50000"/>
                </a:schemeClr>
              </a:solidFill>
            </a:endParaRPr>
          </a:p>
        </p:txBody>
      </p:sp>
      <p:sp>
        <p:nvSpPr>
          <p:cNvPr id="15" name="Oval 14"/>
          <p:cNvSpPr/>
          <p:nvPr/>
        </p:nvSpPr>
        <p:spPr>
          <a:xfrm>
            <a:off x="4716016" y="2355726"/>
            <a:ext cx="216024" cy="216024"/>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3" cstate="print"/>
          <a:srcRect/>
          <a:stretch>
            <a:fillRect/>
          </a:stretch>
        </p:blipFill>
        <p:spPr bwMode="auto">
          <a:xfrm>
            <a:off x="323528" y="4299942"/>
            <a:ext cx="2705100" cy="3905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3" y="4155926"/>
            <a:ext cx="8291261" cy="1008112"/>
          </a:xfrm>
        </p:spPr>
        <p:txBody>
          <a:bodyPr>
            <a:normAutofit/>
          </a:bodyPr>
          <a:lstStyle/>
          <a:p>
            <a:pPr algn="just"/>
            <a:r>
              <a:rPr lang="sr-Cyrl-RS" sz="1200" dirty="0" smtClean="0">
                <a:solidFill>
                  <a:schemeClr val="accent1">
                    <a:lumMod val="50000"/>
                  </a:schemeClr>
                </a:solidFill>
              </a:rPr>
              <a:t>У складу са Платформом за отворену науку МПНТР, аутор мора да депонује </a:t>
            </a:r>
            <a:r>
              <a:rPr lang="sr-Cyrl-RS" sz="1200" b="1" dirty="0" smtClean="0">
                <a:solidFill>
                  <a:schemeClr val="accent1">
                    <a:lumMod val="50000"/>
                  </a:schemeClr>
                </a:solidFill>
              </a:rPr>
              <a:t>рецензирану верзију</a:t>
            </a:r>
            <a:r>
              <a:rPr lang="sr-Cyrl-RS" sz="1200" dirty="0" smtClean="0">
                <a:solidFill>
                  <a:schemeClr val="accent1">
                    <a:lumMod val="50000"/>
                  </a:schemeClr>
                </a:solidFill>
              </a:rPr>
              <a:t> рада у репозиторијум </a:t>
            </a:r>
            <a:r>
              <a:rPr lang="sr-Cyrl-RS" sz="1200" b="1" dirty="0" smtClean="0">
                <a:solidFill>
                  <a:schemeClr val="accent1">
                    <a:lumMod val="50000"/>
                  </a:schemeClr>
                </a:solidFill>
              </a:rPr>
              <a:t>непосредно након објављивања</a:t>
            </a:r>
            <a:r>
              <a:rPr lang="sr-Cyrl-RS" sz="1200" dirty="0" smtClean="0">
                <a:solidFill>
                  <a:schemeClr val="accent1">
                    <a:lumMod val="50000"/>
                  </a:schemeClr>
                </a:solidFill>
              </a:rPr>
              <a:t> и да </a:t>
            </a:r>
            <a:r>
              <a:rPr lang="sr-Cyrl-RS" sz="1200" b="1" dirty="0" smtClean="0">
                <a:solidFill>
                  <a:schemeClr val="accent1">
                    <a:lumMod val="50000"/>
                  </a:schemeClr>
                </a:solidFill>
              </a:rPr>
              <a:t>омогући отворени приступ истој 12 (18 за друштвене и хуманистичке науке) месеци након објаљивања рада у часопису</a:t>
            </a:r>
            <a:r>
              <a:rPr lang="sr-Cyrl-RS" sz="1200" dirty="0" smtClean="0">
                <a:solidFill>
                  <a:schemeClr val="accent1">
                    <a:lumMod val="50000"/>
                  </a:schemeClr>
                </a:solidFill>
              </a:rPr>
              <a:t>. У овом случају, ембарго период који издавач прописује у је складу са максималним ембарго периодом који Платформа допушта.</a:t>
            </a:r>
            <a:endParaRPr lang="en-US" sz="1200" dirty="0">
              <a:solidFill>
                <a:schemeClr val="accent1">
                  <a:lumMod val="50000"/>
                </a:schemeClr>
              </a:solidFill>
            </a:endParaRPr>
          </a:p>
        </p:txBody>
      </p:sp>
      <p:sp>
        <p:nvSpPr>
          <p:cNvPr id="9" name="Title 8"/>
          <p:cNvSpPr>
            <a:spLocks noGrp="1"/>
          </p:cNvSpPr>
          <p:nvPr>
            <p:ph type="title"/>
          </p:nvPr>
        </p:nvSpPr>
        <p:spPr>
          <a:xfrm>
            <a:off x="323528" y="103844"/>
            <a:ext cx="8641085" cy="523220"/>
          </a:xfrm>
          <a:prstGeom prst="rect">
            <a:avLst/>
          </a:prstGeom>
        </p:spPr>
        <p:txBody>
          <a:bodyPr wrap="square">
            <a:spAutoFit/>
          </a:bodyPr>
          <a:lstStyle/>
          <a:p>
            <a:r>
              <a:rPr lang="sr-Cyrl-RS" sz="1400" b="0" dirty="0" smtClean="0">
                <a:solidFill>
                  <a:schemeClr val="accent1">
                    <a:lumMod val="50000"/>
                  </a:schemeClr>
                </a:solidFill>
                <a:latin typeface="Calibri" pitchFamily="34" charset="0"/>
              </a:rPr>
              <a:t>Пример часописа који допушта </a:t>
            </a:r>
            <a:r>
              <a:rPr lang="sr-Cyrl-RS" sz="1400" dirty="0" smtClean="0">
                <a:solidFill>
                  <a:schemeClr val="accent1">
                    <a:lumMod val="50000"/>
                  </a:schemeClr>
                </a:solidFill>
                <a:latin typeface="Calibri" pitchFamily="34" charset="0"/>
              </a:rPr>
              <a:t>самоархивирање </a:t>
            </a:r>
            <a:r>
              <a:rPr lang="sr-Cyrl-RS" sz="1400" b="0" dirty="0" smtClean="0">
                <a:solidFill>
                  <a:schemeClr val="accent1">
                    <a:lumMod val="50000"/>
                  </a:schemeClr>
                </a:solidFill>
                <a:latin typeface="Calibri" pitchFamily="34" charset="0"/>
              </a:rPr>
              <a:t>и прописује </a:t>
            </a:r>
            <a:r>
              <a:rPr lang="sr-Cyrl-RS" sz="1400" b="1" dirty="0" smtClean="0">
                <a:solidFill>
                  <a:schemeClr val="accent1">
                    <a:lumMod val="50000"/>
                  </a:schemeClr>
                </a:solidFill>
                <a:latin typeface="Calibri" pitchFamily="34" charset="0"/>
              </a:rPr>
              <a:t>ембарго период који је у складу </a:t>
            </a:r>
            <a:r>
              <a:rPr lang="sr-Cyrl-RS" sz="1400" dirty="0" smtClean="0">
                <a:solidFill>
                  <a:schemeClr val="accent1">
                    <a:lumMod val="50000"/>
                  </a:schemeClr>
                </a:solidFill>
              </a:rPr>
              <a:t>максималним ембарго периодом који допушта Платформа за отворену науку</a:t>
            </a:r>
            <a:endParaRPr lang="en-US" sz="1400" dirty="0">
              <a:solidFill>
                <a:schemeClr val="accent1">
                  <a:lumMod val="50000"/>
                </a:schemeClr>
              </a:solidFill>
              <a:latin typeface="Calibri"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2915816" y="987574"/>
            <a:ext cx="5938850" cy="2664296"/>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683568" y="1419622"/>
            <a:ext cx="1398804" cy="165618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23478"/>
            <a:ext cx="8712968" cy="523220"/>
          </a:xfrm>
          <a:prstGeom prst="rect">
            <a:avLst/>
          </a:prstGeom>
        </p:spPr>
        <p:txBody>
          <a:bodyPr wrap="square">
            <a:spAutoFit/>
          </a:bodyPr>
          <a:lstStyle/>
          <a:p>
            <a:r>
              <a:rPr lang="sr-Cyrl-RS" sz="1400" dirty="0" smtClean="0">
                <a:solidFill>
                  <a:schemeClr val="accent1">
                    <a:lumMod val="50000"/>
                  </a:schemeClr>
                </a:solidFill>
                <a:latin typeface="Calibri" pitchFamily="34" charset="0"/>
              </a:rPr>
              <a:t>Пример часописа који допушта самоархивирање, али прописује </a:t>
            </a:r>
            <a:r>
              <a:rPr lang="sr-Cyrl-RS" sz="1400" b="1" dirty="0" smtClean="0">
                <a:solidFill>
                  <a:schemeClr val="accent1">
                    <a:lumMod val="50000"/>
                  </a:schemeClr>
                </a:solidFill>
                <a:latin typeface="Calibri" pitchFamily="34" charset="0"/>
              </a:rPr>
              <a:t>ембарго период који је дужи од оног који допушта Платформа</a:t>
            </a:r>
            <a:endParaRPr lang="en-US" sz="1400" dirty="0">
              <a:solidFill>
                <a:schemeClr val="accent1">
                  <a:lumMod val="50000"/>
                </a:schemeClr>
              </a:solidFill>
              <a:latin typeface="Calibri" pitchFamily="34" charset="0"/>
            </a:endParaRPr>
          </a:p>
        </p:txBody>
      </p:sp>
      <p:graphicFrame>
        <p:nvGraphicFramePr>
          <p:cNvPr id="8" name="Table 7"/>
          <p:cNvGraphicFramePr>
            <a:graphicFrameLocks noGrp="1"/>
          </p:cNvGraphicFramePr>
          <p:nvPr/>
        </p:nvGraphicFramePr>
        <p:xfrm>
          <a:off x="1524000" y="2517539"/>
          <a:ext cx="6096000" cy="108421"/>
        </p:xfrm>
        <a:graphic>
          <a:graphicData uri="http://schemas.openxmlformats.org/drawingml/2006/table">
            <a:tbl>
              <a:tblPr/>
              <a:tblGrid>
                <a:gridCol w="2430406"/>
                <a:gridCol w="3665594"/>
              </a:tblGrid>
              <a:tr h="108421">
                <a:tc>
                  <a:txBody>
                    <a:bodyPr/>
                    <a:lstStyle/>
                    <a:p>
                      <a:pPr marL="111125">
                        <a:lnSpc>
                          <a:spcPct val="115000"/>
                        </a:lnSpc>
                        <a:spcAft>
                          <a:spcPts val="0"/>
                        </a:spcAft>
                      </a:pPr>
                      <a:endParaRPr lang="sr-Cyrl-RS" sz="600">
                        <a:latin typeface="Calibri"/>
                        <a:ea typeface="Calibri"/>
                        <a:cs typeface="Times New Roman"/>
                      </a:endParaRPr>
                    </a:p>
                  </a:txBody>
                  <a:tcPr marL="38569" marR="38569" marT="0" marB="0">
                    <a:lnL>
                      <a:noFill/>
                    </a:lnL>
                    <a:lnR>
                      <a:noFill/>
                    </a:lnR>
                    <a:lnT>
                      <a:noFill/>
                    </a:lnT>
                    <a:lnB>
                      <a:noFill/>
                    </a:lnB>
                  </a:tcPr>
                </a:tc>
                <a:tc>
                  <a:txBody>
                    <a:bodyPr/>
                    <a:lstStyle/>
                    <a:p>
                      <a:pPr>
                        <a:lnSpc>
                          <a:spcPct val="115000"/>
                        </a:lnSpc>
                        <a:spcAft>
                          <a:spcPts val="0"/>
                        </a:spcAft>
                      </a:pPr>
                      <a:endParaRPr lang="en-US" sz="600" dirty="0">
                        <a:latin typeface="Calibri"/>
                        <a:ea typeface="Calibri"/>
                        <a:cs typeface="Times New Roman"/>
                      </a:endParaRPr>
                    </a:p>
                  </a:txBody>
                  <a:tcPr marL="38569" marR="38569" marT="0" marB="0">
                    <a:lnL>
                      <a:noFill/>
                    </a:lnL>
                    <a:lnR>
                      <a:noFill/>
                    </a:lnR>
                    <a:lnT>
                      <a:noFill/>
                    </a:lnT>
                    <a:lnB>
                      <a:noFill/>
                    </a:lnB>
                  </a:tcPr>
                </a:tc>
              </a:tr>
            </a:tbl>
          </a:graphicData>
        </a:graphic>
      </p:graphicFrame>
      <p:sp>
        <p:nvSpPr>
          <p:cNvPr id="82947" name="Rectangle 3"/>
          <p:cNvSpPr>
            <a:spLocks noChangeArrowheads="1"/>
          </p:cNvSpPr>
          <p:nvPr/>
        </p:nvSpPr>
        <p:spPr bwMode="auto">
          <a:xfrm>
            <a:off x="251520" y="3651870"/>
            <a:ext cx="871296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би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испунили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услове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које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прописује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Платформа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аутори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који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желе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објаве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рад</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у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оваквом</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часопису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(а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не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желе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плате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трошкове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објављивања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морају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преговарају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са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издавачем</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односно</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покушају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добију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дозволу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бар</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рецензирану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верзију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рукописа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депонују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у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репозиторијум</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у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року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који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Платформа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прописује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Током</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преговора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издавачу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се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скреће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пажња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аутор</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има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обавезу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омогући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отворени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приступ</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endParaRPr kumimoji="0" lang="sr-Cyrl-R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Међународна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организацијаSPARC</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је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развила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правни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инструмент</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који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у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тим</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преговорима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може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бити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од</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помоћи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анекс</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уговора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о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уступању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права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издавачу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hlinkClick r:id="rId3"/>
              </a:rPr>
              <a:t>https://sparcopen.org/our-work/author-rights/brochure-html/</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Овај</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анекс</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уговора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аутору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омогућава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задржи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одређена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права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и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омогући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отворени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приступ</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у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прописаном</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року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a:t>
            </a:r>
            <a:r>
              <a:rPr kumimoji="0" lang="sr-Cyrl-R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Након</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прихватања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рукописа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за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објављивање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у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тренутку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када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издавач</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од</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аутора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тражи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уступање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ауторских</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права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аутор</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шаље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попуњен</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формулар</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анекса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уговора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издавачу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захтевајући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му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се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омогући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задржи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одређена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права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Према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досадашњим</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сазнањима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издавачи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најчешће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пристају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потпишу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анекс</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уговора</a:t>
            </a:r>
            <a:r>
              <a:rPr kumimoji="0" lang="sr-Cyrl-RS" sz="1000" b="0" i="0" u="none" strike="noStrike" cap="none" normalizeH="0" baseline="0" dirty="0" smtClean="0">
                <a:ln>
                  <a:noFill/>
                </a:ln>
                <a:solidFill>
                  <a:schemeClr val="accent1">
                    <a:lumMod val="50000"/>
                  </a:schemeClr>
                </a:solidFill>
                <a:effectLst/>
                <a:latin typeface="Calibri" pitchFamily="34" charset="0"/>
                <a:cs typeface="Arial" pitchFamily="34" charset="0"/>
              </a:rPr>
              <a:t>.</a:t>
            </a:r>
            <a:endParaRPr kumimoji="0" lang="en-US" sz="1000" b="0" i="0" u="none" strike="noStrike" cap="none" normalizeH="0" baseline="0" dirty="0" smtClean="0">
              <a:ln>
                <a:noFill/>
              </a:ln>
              <a:solidFill>
                <a:schemeClr val="accent1">
                  <a:lumMod val="50000"/>
                </a:schemeClr>
              </a:solidFill>
              <a:effectLst/>
              <a:latin typeface="Calibri" pitchFamily="34" charset="0"/>
              <a:cs typeface="Arial" pitchFamily="34" charset="0"/>
            </a:endParaRPr>
          </a:p>
        </p:txBody>
      </p:sp>
      <p:sp>
        <p:nvSpPr>
          <p:cNvPr id="13" name="Rectangle 12"/>
          <p:cNvSpPr/>
          <p:nvPr/>
        </p:nvSpPr>
        <p:spPr>
          <a:xfrm>
            <a:off x="5652120" y="771550"/>
            <a:ext cx="3168352" cy="2308324"/>
          </a:xfrm>
          <a:prstGeom prst="rect">
            <a:avLst/>
          </a:prstGeom>
        </p:spPr>
        <p:txBody>
          <a:bodyPr wrap="square">
            <a:spAutoFit/>
          </a:bodyPr>
          <a:lstStyle/>
          <a:p>
            <a:pPr lvl="0" fontAlgn="base">
              <a:spcBef>
                <a:spcPct val="0"/>
              </a:spcBef>
              <a:spcAft>
                <a:spcPct val="0"/>
              </a:spcAft>
            </a:pPr>
            <a:r>
              <a:rPr lang="en-US" sz="1200" dirty="0" err="1" smtClean="0">
                <a:solidFill>
                  <a:schemeClr val="accent1">
                    <a:lumMod val="50000"/>
                  </a:schemeClr>
                </a:solidFill>
                <a:latin typeface="Calibri" pitchFamily="34" charset="0"/>
                <a:ea typeface="Calibri" pitchFamily="34" charset="0"/>
                <a:cs typeface="Times New Roman" pitchFamily="18" charset="0"/>
              </a:rPr>
              <a:t>Издавач</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допушта</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да</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се</a:t>
            </a:r>
            <a:r>
              <a:rPr lang="en-US" sz="1200" dirty="0" smtClean="0">
                <a:solidFill>
                  <a:schemeClr val="accent1">
                    <a:lumMod val="50000"/>
                  </a:schemeClr>
                </a:solidFill>
                <a:latin typeface="Calibri" pitchFamily="34" charset="0"/>
                <a:ea typeface="Calibri" pitchFamily="34" charset="0"/>
                <a:cs typeface="Times New Roman" pitchFamily="18" charset="0"/>
              </a:rPr>
              <a:t> у </a:t>
            </a:r>
            <a:r>
              <a:rPr lang="en-US" sz="1200" dirty="0" err="1" smtClean="0">
                <a:solidFill>
                  <a:schemeClr val="accent1">
                    <a:lumMod val="50000"/>
                  </a:schemeClr>
                </a:solidFill>
                <a:latin typeface="Calibri" pitchFamily="34" charset="0"/>
                <a:ea typeface="Calibri" pitchFamily="34" charset="0"/>
                <a:cs typeface="Times New Roman" pitchFamily="18" charset="0"/>
              </a:rPr>
              <a:t>репозиторијум</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депонује</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нерецензирани</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рукопис</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објављеног</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рада</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Платформа</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прописује</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да</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се</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депонује</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или</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рецензирана</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верзија</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рукописа</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или</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објављена</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верзија</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рада</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зато</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што</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се</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садржај</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нерецензиране</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верзије</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може</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битно</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разликовати</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од</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садржаја</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објављеног</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рада</a:t>
            </a:r>
            <a:r>
              <a:rPr lang="en-US" sz="1200" dirty="0" smtClean="0">
                <a:solidFill>
                  <a:schemeClr val="accent1">
                    <a:lumMod val="50000"/>
                  </a:schemeClr>
                </a:solidFill>
                <a:latin typeface="Calibri" pitchFamily="34" charset="0"/>
                <a:ea typeface="Calibri" pitchFamily="34" charset="0"/>
                <a:cs typeface="Times New Roman" pitchFamily="18" charset="0"/>
              </a:rPr>
              <a:t>.</a:t>
            </a:r>
            <a:endParaRPr lang="sr-Cyrl-RS" sz="1200" dirty="0" smtClean="0">
              <a:solidFill>
                <a:schemeClr val="accent1">
                  <a:lumMod val="50000"/>
                </a:schemeClr>
              </a:solidFill>
              <a:latin typeface="Calibri" pitchFamily="34" charset="0"/>
              <a:ea typeface="Calibri" pitchFamily="34" charset="0"/>
              <a:cs typeface="Times New Roman" pitchFamily="18" charset="0"/>
            </a:endParaRPr>
          </a:p>
          <a:p>
            <a:pPr lvl="0" fontAlgn="base">
              <a:spcBef>
                <a:spcPct val="0"/>
              </a:spcBef>
              <a:spcAft>
                <a:spcPct val="0"/>
              </a:spcAft>
            </a:pPr>
            <a:endParaRPr lang="sr-Cyrl-RS" sz="1200" dirty="0" smtClean="0">
              <a:solidFill>
                <a:schemeClr val="accent1">
                  <a:lumMod val="50000"/>
                </a:schemeClr>
              </a:solidFill>
              <a:latin typeface="Calibri" pitchFamily="34" charset="0"/>
              <a:ea typeface="Calibri" pitchFamily="34" charset="0"/>
              <a:cs typeface="Times New Roman" pitchFamily="18" charset="0"/>
            </a:endParaRPr>
          </a:p>
          <a:p>
            <a:pPr lvl="0" fontAlgn="base">
              <a:spcBef>
                <a:spcPct val="0"/>
              </a:spcBef>
              <a:spcAft>
                <a:spcPct val="0"/>
              </a:spcAft>
            </a:pPr>
            <a:r>
              <a:rPr lang="en-US" sz="1200" dirty="0" err="1" smtClean="0">
                <a:solidFill>
                  <a:schemeClr val="accent1">
                    <a:lumMod val="50000"/>
                  </a:schemeClr>
                </a:solidFill>
                <a:latin typeface="Calibri" pitchFamily="34" charset="0"/>
                <a:ea typeface="Calibri" pitchFamily="34" charset="0"/>
                <a:cs typeface="Times New Roman" pitchFamily="18" charset="0"/>
              </a:rPr>
              <a:t>Издавач</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допушта</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да</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се</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рецензирана</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верзија</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депонује</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тек</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након</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sr-Cyrl-RS" sz="1200" dirty="0" smtClean="0">
                <a:solidFill>
                  <a:schemeClr val="accent1">
                    <a:lumMod val="50000"/>
                  </a:schemeClr>
                </a:solidFill>
                <a:latin typeface="Calibri" pitchFamily="34" charset="0"/>
                <a:ea typeface="Calibri" pitchFamily="34" charset="0"/>
                <a:cs typeface="Times New Roman" pitchFamily="18" charset="0"/>
              </a:rPr>
              <a:t>две године</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што</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је</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дуже</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од</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максималног</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ембарго</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периода</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који</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Платформа</a:t>
            </a:r>
            <a:r>
              <a:rPr lang="en-US" sz="1200" dirty="0" smtClean="0">
                <a:solidFill>
                  <a:schemeClr val="accent1">
                    <a:lumMod val="50000"/>
                  </a:schemeClr>
                </a:solidFill>
                <a:latin typeface="Calibri" pitchFamily="34" charset="0"/>
                <a:ea typeface="Calibri" pitchFamily="34" charset="0"/>
                <a:cs typeface="Times New Roman" pitchFamily="18" charset="0"/>
              </a:rPr>
              <a:t> </a:t>
            </a:r>
            <a:r>
              <a:rPr lang="en-US" sz="1200" dirty="0" err="1" smtClean="0">
                <a:solidFill>
                  <a:schemeClr val="accent1">
                    <a:lumMod val="50000"/>
                  </a:schemeClr>
                </a:solidFill>
                <a:latin typeface="Calibri" pitchFamily="34" charset="0"/>
                <a:ea typeface="Calibri" pitchFamily="34" charset="0"/>
                <a:cs typeface="Times New Roman" pitchFamily="18" charset="0"/>
              </a:rPr>
              <a:t>допушта</a:t>
            </a:r>
            <a:r>
              <a:rPr lang="en-US" sz="1200" dirty="0" smtClean="0">
                <a:solidFill>
                  <a:schemeClr val="accent1">
                    <a:lumMod val="50000"/>
                  </a:schemeClr>
                </a:solidFill>
                <a:latin typeface="Calibri" pitchFamily="34" charset="0"/>
                <a:ea typeface="Calibri" pitchFamily="34" charset="0"/>
                <a:cs typeface="Times New Roman" pitchFamily="18" charset="0"/>
              </a:rPr>
              <a:t>.</a:t>
            </a:r>
            <a:endParaRPr lang="en-US" sz="1200" dirty="0" smtClean="0">
              <a:solidFill>
                <a:schemeClr val="accent1">
                  <a:lumMod val="50000"/>
                </a:schemeClr>
              </a:solidFill>
              <a:latin typeface="Calibri" pitchFamily="34" charset="0"/>
              <a:cs typeface="Arial" pitchFamily="34" charset="0"/>
            </a:endParaRPr>
          </a:p>
        </p:txBody>
      </p:sp>
      <p:pic>
        <p:nvPicPr>
          <p:cNvPr id="6146" name="Picture 2"/>
          <p:cNvPicPr>
            <a:picLocks noChangeAspect="1" noChangeArrowheads="1"/>
          </p:cNvPicPr>
          <p:nvPr/>
        </p:nvPicPr>
        <p:blipFill>
          <a:blip r:embed="rId4" cstate="print"/>
          <a:srcRect/>
          <a:stretch>
            <a:fillRect/>
          </a:stretch>
        </p:blipFill>
        <p:spPr bwMode="auto">
          <a:xfrm>
            <a:off x="251520" y="771550"/>
            <a:ext cx="5040560" cy="2465765"/>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323528" y="3291830"/>
            <a:ext cx="7848600" cy="2762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43608" y="627534"/>
            <a:ext cx="7128792" cy="1600438"/>
          </a:xfrm>
          <a:prstGeom prst="rect">
            <a:avLst/>
          </a:prstGeom>
        </p:spPr>
        <p:txBody>
          <a:bodyPr wrap="square">
            <a:spAutoFit/>
          </a:bodyPr>
          <a:lstStyle/>
          <a:p>
            <a:r>
              <a:rPr lang="sr-Cyrl-RS" sz="1400" dirty="0" smtClean="0">
                <a:solidFill>
                  <a:schemeClr val="accent1">
                    <a:lumMod val="50000"/>
                  </a:schemeClr>
                </a:solidFill>
                <a:latin typeface="Calibri" pitchFamily="34" charset="0"/>
              </a:rPr>
              <a:t>Има и часописа који:</a:t>
            </a:r>
          </a:p>
          <a:p>
            <a:pPr marL="180975" indent="-180975">
              <a:buFont typeface="Arial" pitchFamily="34" charset="0"/>
              <a:buChar char="•"/>
            </a:pPr>
            <a:r>
              <a:rPr lang="sr-Cyrl-CS" sz="1400" dirty="0" smtClean="0">
                <a:solidFill>
                  <a:schemeClr val="accent1">
                    <a:lumMod val="50000"/>
                  </a:schemeClr>
                </a:solidFill>
                <a:latin typeface="Calibri" pitchFamily="34" charset="0"/>
              </a:rPr>
              <a:t>н</a:t>
            </a:r>
            <a:r>
              <a:rPr lang="sr-Cyrl-RS" sz="1400" dirty="0" smtClean="0">
                <a:solidFill>
                  <a:schemeClr val="accent1">
                    <a:lumMod val="50000"/>
                  </a:schemeClr>
                </a:solidFill>
                <a:latin typeface="Calibri" pitchFamily="34" charset="0"/>
              </a:rPr>
              <a:t>е допуштају самоархивирање;</a:t>
            </a:r>
          </a:p>
          <a:p>
            <a:pPr marL="180975" indent="-180975">
              <a:buFont typeface="Arial" pitchFamily="34" charset="0"/>
              <a:buChar char="•"/>
            </a:pPr>
            <a:r>
              <a:rPr lang="sr-Cyrl-RS" sz="1400" dirty="0" smtClean="0">
                <a:solidFill>
                  <a:schemeClr val="accent1">
                    <a:lumMod val="50000"/>
                  </a:schemeClr>
                </a:solidFill>
                <a:latin typeface="Calibri" pitchFamily="34" charset="0"/>
              </a:rPr>
              <a:t>допуштају самоархивирање</a:t>
            </a:r>
            <a:r>
              <a:rPr lang="sr-Cyrl-RS" sz="1400" b="1" dirty="0" smtClean="0">
                <a:solidFill>
                  <a:schemeClr val="accent1">
                    <a:lumMod val="50000"/>
                  </a:schemeClr>
                </a:solidFill>
                <a:latin typeface="Calibri" pitchFamily="34" charset="0"/>
              </a:rPr>
              <a:t> само ако постоји споразум између финансијера истраживања и издавача.</a:t>
            </a:r>
          </a:p>
          <a:p>
            <a:pPr marL="180975" indent="-180975">
              <a:buFont typeface="Arial" pitchFamily="34" charset="0"/>
              <a:buChar char="•"/>
            </a:pPr>
            <a:endParaRPr lang="sr-Cyrl-RS" sz="1400" b="1" dirty="0" smtClean="0">
              <a:solidFill>
                <a:schemeClr val="accent1">
                  <a:lumMod val="50000"/>
                </a:schemeClr>
              </a:solidFill>
              <a:latin typeface="Calibri" pitchFamily="34" charset="0"/>
            </a:endParaRPr>
          </a:p>
          <a:p>
            <a:r>
              <a:rPr lang="sr-Cyrl-RS" sz="1400" dirty="0" smtClean="0">
                <a:solidFill>
                  <a:schemeClr val="accent1">
                    <a:lumMod val="50000"/>
                  </a:schemeClr>
                </a:solidFill>
                <a:latin typeface="Calibri" pitchFamily="34" charset="0"/>
              </a:rPr>
              <a:t>Аутор који жели да објави рад у таквом часопису треба да покуша да </a:t>
            </a:r>
            <a:r>
              <a:rPr lang="sr-Cyrl-RS" sz="1400" b="1" dirty="0" smtClean="0">
                <a:solidFill>
                  <a:schemeClr val="accent1">
                    <a:lumMod val="50000"/>
                  </a:schemeClr>
                </a:solidFill>
                <a:latin typeface="Calibri" pitchFamily="34" charset="0"/>
              </a:rPr>
              <a:t>преговара са издавачем</a:t>
            </a:r>
            <a:r>
              <a:rPr lang="sr-Cyrl-RS" sz="1400" dirty="0" smtClean="0">
                <a:solidFill>
                  <a:schemeClr val="accent1">
                    <a:lumMod val="50000"/>
                  </a:schemeClr>
                </a:solidFill>
                <a:latin typeface="Calibri" pitchFamily="34" charset="0"/>
              </a:rPr>
              <a:t>, позивајући се на обавезу прописану Платформом.</a:t>
            </a:r>
            <a:endParaRPr lang="en-US" sz="1400" dirty="0">
              <a:solidFill>
                <a:schemeClr val="accent1">
                  <a:lumMod val="50000"/>
                </a:schemeClr>
              </a:solidFill>
              <a:latin typeface="Calibri" pitchFamily="34" charset="0"/>
            </a:endParaRPr>
          </a:p>
        </p:txBody>
      </p:sp>
      <p:graphicFrame>
        <p:nvGraphicFramePr>
          <p:cNvPr id="8" name="Table 7"/>
          <p:cNvGraphicFramePr>
            <a:graphicFrameLocks noGrp="1"/>
          </p:cNvGraphicFramePr>
          <p:nvPr/>
        </p:nvGraphicFramePr>
        <p:xfrm>
          <a:off x="1524000" y="2517539"/>
          <a:ext cx="6096000" cy="108421"/>
        </p:xfrm>
        <a:graphic>
          <a:graphicData uri="http://schemas.openxmlformats.org/drawingml/2006/table">
            <a:tbl>
              <a:tblPr/>
              <a:tblGrid>
                <a:gridCol w="2430406"/>
                <a:gridCol w="3665594"/>
              </a:tblGrid>
              <a:tr h="108421">
                <a:tc>
                  <a:txBody>
                    <a:bodyPr/>
                    <a:lstStyle/>
                    <a:p>
                      <a:pPr marL="111125">
                        <a:lnSpc>
                          <a:spcPct val="115000"/>
                        </a:lnSpc>
                        <a:spcAft>
                          <a:spcPts val="0"/>
                        </a:spcAft>
                      </a:pPr>
                      <a:endParaRPr lang="sr-Cyrl-RS" sz="600">
                        <a:latin typeface="Calibri"/>
                        <a:ea typeface="Calibri"/>
                        <a:cs typeface="Times New Roman"/>
                      </a:endParaRPr>
                    </a:p>
                  </a:txBody>
                  <a:tcPr marL="38569" marR="38569" marT="0" marB="0">
                    <a:lnL>
                      <a:noFill/>
                    </a:lnL>
                    <a:lnR>
                      <a:noFill/>
                    </a:lnR>
                    <a:lnT>
                      <a:noFill/>
                    </a:lnT>
                    <a:lnB>
                      <a:noFill/>
                    </a:lnB>
                  </a:tcPr>
                </a:tc>
                <a:tc>
                  <a:txBody>
                    <a:bodyPr/>
                    <a:lstStyle/>
                    <a:p>
                      <a:pPr>
                        <a:lnSpc>
                          <a:spcPct val="115000"/>
                        </a:lnSpc>
                        <a:spcAft>
                          <a:spcPts val="0"/>
                        </a:spcAft>
                      </a:pPr>
                      <a:endParaRPr lang="en-US" sz="600" dirty="0">
                        <a:latin typeface="Calibri"/>
                        <a:ea typeface="Calibri"/>
                        <a:cs typeface="Times New Roman"/>
                      </a:endParaRPr>
                    </a:p>
                  </a:txBody>
                  <a:tcPr marL="38569" marR="38569" marT="0" marB="0">
                    <a:lnL>
                      <a:noFill/>
                    </a:lnL>
                    <a:lnR>
                      <a:noFill/>
                    </a:lnR>
                    <a:lnT>
                      <a:noFill/>
                    </a:lnT>
                    <a:lnB>
                      <a:noFill/>
                    </a:lnB>
                  </a:tcPr>
                </a:tc>
              </a:tr>
            </a:tbl>
          </a:graphicData>
        </a:graphic>
      </p:graphicFrame>
      <p:sp>
        <p:nvSpPr>
          <p:cNvPr id="6" name="Rectangle 3"/>
          <p:cNvSpPr>
            <a:spLocks noChangeArrowheads="1"/>
          </p:cNvSpPr>
          <p:nvPr/>
        </p:nvSpPr>
        <p:spPr bwMode="auto">
          <a:xfrm>
            <a:off x="971600" y="2659661"/>
            <a:ext cx="7416824" cy="18093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ts val="1500"/>
              </a:lnSpc>
              <a:spcBef>
                <a:spcPct val="0"/>
              </a:spcBef>
              <a:spcAft>
                <a:spcPct val="0"/>
              </a:spcAft>
              <a:buClrTx/>
              <a:buSzTx/>
              <a:buFontTx/>
              <a:buNone/>
              <a:tabLst/>
            </a:pP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би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испунили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услове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које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прописује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Платформа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аутори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који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желе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објаве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рад</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у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оваквом</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часопису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(а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не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желе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плате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трошкове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објављивања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морају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преговарају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са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издавачем</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односно</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покушају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добију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дозволу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бар</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рецензирану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верзију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рукописа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депонују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у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репозиторијум</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у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року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који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Платформа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прописује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Током</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преговора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издавачу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се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скреће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пажња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аутор</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има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обавезу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омогући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отворени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приступ</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endParaRPr kumimoji="0" lang="sr-Cyrl-R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ts val="1500"/>
              </a:lnSpc>
              <a:spcBef>
                <a:spcPct val="0"/>
              </a:spcBef>
              <a:spcAft>
                <a:spcPct val="0"/>
              </a:spcAft>
              <a:buClrTx/>
              <a:buSzTx/>
              <a:buFontTx/>
              <a:buNone/>
              <a:tabLst/>
            </a:pP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Међународна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организацијаSPARC</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је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развила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правни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инструмент</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који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у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тим</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преговорима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може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бити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од</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помоћи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анекс</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уговора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о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уступању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права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издавачу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hlinkClick r:id="rId3"/>
              </a:rPr>
              <a:t>https://sparcopen.org/our-work/author-rights/brochure-html/</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Овај</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анекс</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уговора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аутору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омогућава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задржи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одређена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права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и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омогући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отворени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приступ</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у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прописаном</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року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a:t>
            </a:r>
            <a:r>
              <a:rPr kumimoji="0" lang="sr-Cyrl-R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Након</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прихватања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рукописа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за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објављивање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у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тренутку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када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издавач</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од</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аутора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тражи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уступање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ауторских</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права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аутор</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шаље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попуњен</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формулар</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анекса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уговора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издавачу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захтевајући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му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се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омогући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задржи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одређена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права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Према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досадашњим</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сазнањима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издавачи</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најчешће</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пристају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да</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потпишу</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анекс</a:t>
            </a:r>
            <a:r>
              <a:rPr kumimoji="0" lang="en-US" sz="1000" b="0" i="0" u="none" strike="noStrike" cap="none" normalizeH="0" baseline="0" dirty="0" smtClean="0">
                <a:ln>
                  <a:noFill/>
                </a:ln>
                <a:solidFill>
                  <a:schemeClr val="accent1">
                    <a:lumMod val="50000"/>
                  </a:schemeClr>
                </a:solidFill>
                <a:effectLst/>
                <a:latin typeface="Calibri" pitchFamily="34" charset="0"/>
                <a:ea typeface="Calibri" pitchFamily="34" charset="0"/>
                <a:cs typeface="Times New Roman" pitchFamily="18" charset="0"/>
              </a:rPr>
              <a:t> </a:t>
            </a:r>
            <a:r>
              <a:rPr kumimoji="0" lang="en-US" sz="1000" b="0" i="0" u="none" strike="noStrike" cap="none" normalizeH="0" baseline="0" dirty="0" err="1" smtClean="0">
                <a:ln>
                  <a:noFill/>
                </a:ln>
                <a:solidFill>
                  <a:schemeClr val="accent1">
                    <a:lumMod val="50000"/>
                  </a:schemeClr>
                </a:solidFill>
                <a:effectLst/>
                <a:latin typeface="Calibri" pitchFamily="34" charset="0"/>
                <a:ea typeface="Calibri" pitchFamily="34" charset="0"/>
                <a:cs typeface="Times New Roman" pitchFamily="18" charset="0"/>
              </a:rPr>
              <a:t>уговора</a:t>
            </a:r>
            <a:r>
              <a:rPr kumimoji="0" lang="sr-Cyrl-RS" sz="1000" b="0" i="0" u="none" strike="noStrike" cap="none" normalizeH="0" baseline="0" dirty="0" smtClean="0">
                <a:ln>
                  <a:noFill/>
                </a:ln>
                <a:solidFill>
                  <a:schemeClr val="accent1">
                    <a:lumMod val="50000"/>
                  </a:schemeClr>
                </a:solidFill>
                <a:effectLst/>
                <a:latin typeface="Calibri" pitchFamily="34" charset="0"/>
                <a:cs typeface="Arial" pitchFamily="34" charset="0"/>
              </a:rPr>
              <a:t>.</a:t>
            </a:r>
            <a:endParaRPr kumimoji="0" lang="en-US" sz="1000" b="0" i="0" u="none" strike="noStrike" cap="none" normalizeH="0" baseline="0" dirty="0" smtClean="0">
              <a:ln>
                <a:noFill/>
              </a:ln>
              <a:solidFill>
                <a:schemeClr val="accent1">
                  <a:lumMod val="50000"/>
                </a:schemeClr>
              </a:solidFill>
              <a:effectLst/>
              <a:latin typeface="Calibri"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Cyrl-RS" sz="2400" dirty="0" smtClean="0">
                <a:solidFill>
                  <a:schemeClr val="bg1"/>
                </a:solidFill>
                <a:latin typeface="Calibri" pitchFamily="34" charset="0"/>
              </a:rPr>
              <a:t>Златни отворени приступ и самоархивирање</a:t>
            </a:r>
            <a:endParaRPr lang="en-US" sz="2400" dirty="0">
              <a:solidFill>
                <a:schemeClr val="bg1"/>
              </a:solidFill>
              <a:latin typeface="Calibri" pitchFamily="34" charset="0"/>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23478"/>
            <a:ext cx="8712968" cy="307777"/>
          </a:xfrm>
          <a:prstGeom prst="rect">
            <a:avLst/>
          </a:prstGeom>
        </p:spPr>
        <p:txBody>
          <a:bodyPr wrap="square">
            <a:spAutoFit/>
          </a:bodyPr>
          <a:lstStyle/>
          <a:p>
            <a:r>
              <a:rPr lang="sr-Cyrl-RS" sz="1400" b="1" dirty="0" smtClean="0">
                <a:solidFill>
                  <a:schemeClr val="accent1">
                    <a:lumMod val="50000"/>
                  </a:schemeClr>
                </a:solidFill>
              </a:rPr>
              <a:t>Часопис наплаћује трошкове објављивања (</a:t>
            </a:r>
            <a:r>
              <a:rPr lang="en-US" sz="1400" b="1" i="1" dirty="0" smtClean="0">
                <a:solidFill>
                  <a:schemeClr val="accent1">
                    <a:lumMod val="50000"/>
                  </a:schemeClr>
                </a:solidFill>
              </a:rPr>
              <a:t>Article Processing Charge</a:t>
            </a:r>
            <a:r>
              <a:rPr lang="en-US" sz="1400" b="1" dirty="0" smtClean="0">
                <a:solidFill>
                  <a:schemeClr val="accent1">
                    <a:lumMod val="50000"/>
                  </a:schemeClr>
                </a:solidFill>
              </a:rPr>
              <a:t>)</a:t>
            </a:r>
            <a:r>
              <a:rPr lang="sr-Cyrl-RS" sz="1400" b="1" dirty="0" smtClean="0">
                <a:solidFill>
                  <a:schemeClr val="accent1">
                    <a:lumMod val="50000"/>
                  </a:schemeClr>
                </a:solidFill>
              </a:rPr>
              <a:t>, а садржај је бесплатан за читање</a:t>
            </a:r>
            <a:endParaRPr lang="en-US" sz="1400" b="1" dirty="0">
              <a:solidFill>
                <a:schemeClr val="accent1">
                  <a:lumMod val="50000"/>
                </a:schemeClr>
              </a:solidFill>
              <a:latin typeface="Calibri" pitchFamily="34" charset="0"/>
            </a:endParaRPr>
          </a:p>
        </p:txBody>
      </p:sp>
      <p:graphicFrame>
        <p:nvGraphicFramePr>
          <p:cNvPr id="8" name="Table 7"/>
          <p:cNvGraphicFramePr>
            <a:graphicFrameLocks noGrp="1"/>
          </p:cNvGraphicFramePr>
          <p:nvPr/>
        </p:nvGraphicFramePr>
        <p:xfrm>
          <a:off x="1524000" y="2517539"/>
          <a:ext cx="6096000" cy="108421"/>
        </p:xfrm>
        <a:graphic>
          <a:graphicData uri="http://schemas.openxmlformats.org/drawingml/2006/table">
            <a:tbl>
              <a:tblPr/>
              <a:tblGrid>
                <a:gridCol w="2430406"/>
                <a:gridCol w="3665594"/>
              </a:tblGrid>
              <a:tr h="108421">
                <a:tc>
                  <a:txBody>
                    <a:bodyPr/>
                    <a:lstStyle/>
                    <a:p>
                      <a:pPr marL="111125">
                        <a:lnSpc>
                          <a:spcPct val="115000"/>
                        </a:lnSpc>
                        <a:spcAft>
                          <a:spcPts val="0"/>
                        </a:spcAft>
                      </a:pPr>
                      <a:endParaRPr lang="sr-Cyrl-RS" sz="600">
                        <a:latin typeface="Calibri"/>
                        <a:ea typeface="Calibri"/>
                        <a:cs typeface="Times New Roman"/>
                      </a:endParaRPr>
                    </a:p>
                  </a:txBody>
                  <a:tcPr marL="38569" marR="38569" marT="0" marB="0">
                    <a:lnL>
                      <a:noFill/>
                    </a:lnL>
                    <a:lnR>
                      <a:noFill/>
                    </a:lnR>
                    <a:lnT>
                      <a:noFill/>
                    </a:lnT>
                    <a:lnB>
                      <a:noFill/>
                    </a:lnB>
                  </a:tcPr>
                </a:tc>
                <a:tc>
                  <a:txBody>
                    <a:bodyPr/>
                    <a:lstStyle/>
                    <a:p>
                      <a:pPr>
                        <a:lnSpc>
                          <a:spcPct val="115000"/>
                        </a:lnSpc>
                        <a:spcAft>
                          <a:spcPts val="0"/>
                        </a:spcAft>
                      </a:pPr>
                      <a:endParaRPr lang="en-US" sz="600" dirty="0">
                        <a:latin typeface="Calibri"/>
                        <a:ea typeface="Calibri"/>
                        <a:cs typeface="Times New Roman"/>
                      </a:endParaRPr>
                    </a:p>
                  </a:txBody>
                  <a:tcPr marL="38569" marR="38569" marT="0" marB="0">
                    <a:lnL>
                      <a:noFill/>
                    </a:lnL>
                    <a:lnR>
                      <a:noFill/>
                    </a:lnR>
                    <a:lnT>
                      <a:noFill/>
                    </a:lnT>
                    <a:lnB>
                      <a:noFill/>
                    </a:lnB>
                  </a:tcPr>
                </a:tc>
              </a:tr>
            </a:tbl>
          </a:graphicData>
        </a:graphic>
      </p:graphicFrame>
      <p:sp>
        <p:nvSpPr>
          <p:cNvPr id="82947" name="Rectangle 3"/>
          <p:cNvSpPr>
            <a:spLocks noChangeArrowheads="1"/>
          </p:cNvSpPr>
          <p:nvPr/>
        </p:nvSpPr>
        <p:spPr bwMode="auto">
          <a:xfrm>
            <a:off x="179512" y="3795886"/>
            <a:ext cx="7488832"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sr-Cyrl-RS" sz="1100" dirty="0" smtClean="0">
                <a:solidFill>
                  <a:schemeClr val="tx1">
                    <a:lumMod val="50000"/>
                    <a:lumOff val="50000"/>
                  </a:schemeClr>
                </a:solidFill>
              </a:rPr>
              <a:t>У овом часопису, сви радови су доступни у отвореном приступу, а аутори плаћају трошкове објављивања. </a:t>
            </a:r>
            <a:endParaRPr lang="en-US" sz="1100" dirty="0" smtClean="0">
              <a:solidFill>
                <a:schemeClr val="accent2">
                  <a:lumMod val="75000"/>
                </a:schemeClr>
              </a:solidFill>
            </a:endParaRPr>
          </a:p>
          <a:p>
            <a:endParaRPr lang="en-US" sz="1100" dirty="0">
              <a:solidFill>
                <a:schemeClr val="accent2">
                  <a:lumMod val="75000"/>
                </a:schemeClr>
              </a:solidFill>
            </a:endParaRPr>
          </a:p>
        </p:txBody>
      </p:sp>
      <p:sp>
        <p:nvSpPr>
          <p:cNvPr id="12" name="Rectangle 3"/>
          <p:cNvSpPr>
            <a:spLocks noChangeArrowheads="1"/>
          </p:cNvSpPr>
          <p:nvPr/>
        </p:nvSpPr>
        <p:spPr bwMode="auto">
          <a:xfrm>
            <a:off x="179512" y="4186903"/>
            <a:ext cx="734481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sr-Cyrl-RS" sz="1100" dirty="0" smtClean="0">
                <a:solidFill>
                  <a:schemeClr val="accent1">
                    <a:lumMod val="50000"/>
                  </a:schemeClr>
                </a:solidFill>
              </a:rPr>
              <a:t>У складу са Платформом за отворену науку МПНТР, и поред тога што су објавили рад у часопису у отвореном приступу, аутори имају обавезу да рад депонују у институционални репозиторијум. Аутори ће депоновати у репозиторијум </a:t>
            </a:r>
            <a:r>
              <a:rPr lang="sr-Cyrl-RS" sz="1100" b="1" dirty="0" smtClean="0">
                <a:solidFill>
                  <a:schemeClr val="accent1">
                    <a:lumMod val="50000"/>
                  </a:schemeClr>
                </a:solidFill>
              </a:rPr>
              <a:t>објављену верзију</a:t>
            </a:r>
            <a:r>
              <a:rPr lang="sr-Cyrl-RS" sz="1100" dirty="0" smtClean="0">
                <a:solidFill>
                  <a:schemeClr val="accent1">
                    <a:lumMod val="50000"/>
                  </a:schemeClr>
                </a:solidFill>
              </a:rPr>
              <a:t> </a:t>
            </a:r>
            <a:r>
              <a:rPr lang="sr-Cyrl-RS" sz="1100" b="1" dirty="0" smtClean="0">
                <a:solidFill>
                  <a:schemeClr val="accent1">
                    <a:lumMod val="50000"/>
                  </a:schemeClr>
                </a:solidFill>
              </a:rPr>
              <a:t>непосредно</a:t>
            </a:r>
            <a:r>
              <a:rPr lang="sr-Cyrl-RS" sz="1100" dirty="0" smtClean="0">
                <a:solidFill>
                  <a:schemeClr val="accent1">
                    <a:lumMod val="50000"/>
                  </a:schemeClr>
                </a:solidFill>
              </a:rPr>
              <a:t> </a:t>
            </a:r>
            <a:r>
              <a:rPr lang="sr-Cyrl-RS" sz="1100" b="1" dirty="0" smtClean="0">
                <a:solidFill>
                  <a:schemeClr val="accent1">
                    <a:lumMod val="50000"/>
                  </a:schemeClr>
                </a:solidFill>
              </a:rPr>
              <a:t>након објављивања</a:t>
            </a:r>
            <a:r>
              <a:rPr lang="sr-Cyrl-RS" sz="1100" dirty="0" smtClean="0">
                <a:solidFill>
                  <a:schemeClr val="accent1">
                    <a:lumMod val="50000"/>
                  </a:schemeClr>
                </a:solidFill>
              </a:rPr>
              <a:t> </a:t>
            </a:r>
            <a:r>
              <a:rPr lang="sr-Cyrl-RS" sz="1100" b="1" dirty="0" smtClean="0">
                <a:solidFill>
                  <a:schemeClr val="accent1">
                    <a:lumMod val="50000"/>
                  </a:schemeClr>
                </a:solidFill>
              </a:rPr>
              <a:t>и истовремено ће омогућити отворени приступ интегралном тексту, под истом лиценцом под којом је рад објављен у часопису</a:t>
            </a:r>
            <a:r>
              <a:rPr lang="sr-Cyrl-RS" sz="1100" dirty="0" smtClean="0">
                <a:solidFill>
                  <a:schemeClr val="accent1">
                    <a:lumMod val="50000"/>
                  </a:schemeClr>
                </a:solidFill>
              </a:rPr>
              <a:t>. </a:t>
            </a:r>
            <a:endParaRPr lang="en-US" sz="1100" dirty="0">
              <a:solidFill>
                <a:schemeClr val="accent1">
                  <a:lumMod val="50000"/>
                </a:schemeClr>
              </a:solidFill>
            </a:endParaRPr>
          </a:p>
        </p:txBody>
      </p:sp>
      <p:pic>
        <p:nvPicPr>
          <p:cNvPr id="7171" name="Picture 3"/>
          <p:cNvPicPr>
            <a:picLocks noChangeAspect="1" noChangeArrowheads="1"/>
          </p:cNvPicPr>
          <p:nvPr/>
        </p:nvPicPr>
        <p:blipFill>
          <a:blip r:embed="rId3" cstate="print"/>
          <a:srcRect/>
          <a:stretch>
            <a:fillRect/>
          </a:stretch>
        </p:blipFill>
        <p:spPr bwMode="auto">
          <a:xfrm>
            <a:off x="4474790" y="699542"/>
            <a:ext cx="4489698" cy="2244849"/>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7596336" y="3291830"/>
            <a:ext cx="1152128" cy="1483991"/>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173755" y="555526"/>
            <a:ext cx="4121377" cy="309634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5656" y="483518"/>
            <a:ext cx="5976664" cy="4438089"/>
          </a:xfrm>
        </p:spPr>
        <p:txBody>
          <a:bodyPr/>
          <a:lstStyle/>
          <a:p>
            <a:pPr>
              <a:buNone/>
            </a:pPr>
            <a:endParaRPr lang="sr-Cyrl-RS" dirty="0" smtClean="0">
              <a:solidFill>
                <a:schemeClr val="tx1">
                  <a:lumMod val="50000"/>
                  <a:lumOff val="50000"/>
                </a:schemeClr>
              </a:solidFill>
              <a:latin typeface="Calibri" pitchFamily="34" charset="0"/>
            </a:endParaRPr>
          </a:p>
          <a:p>
            <a:pPr marL="0" indent="0">
              <a:buNone/>
            </a:pPr>
            <a:r>
              <a:rPr lang="sr-Cyrl-CS" sz="1600" dirty="0" smtClean="0">
                <a:solidFill>
                  <a:schemeClr val="accent5">
                    <a:lumMod val="50000"/>
                  </a:schemeClr>
                </a:solidFill>
              </a:rPr>
              <a:t>ЦЕР</a:t>
            </a:r>
            <a:r>
              <a:rPr lang="en-US" sz="1600" dirty="0" smtClean="0">
                <a:solidFill>
                  <a:schemeClr val="accent5">
                    <a:lumMod val="50000"/>
                  </a:schemeClr>
                </a:solidFill>
              </a:rPr>
              <a:t> </a:t>
            </a:r>
            <a:r>
              <a:rPr lang="sr-Cyrl-RS" sz="1600" dirty="0" smtClean="0">
                <a:solidFill>
                  <a:schemeClr val="accent5">
                    <a:lumMod val="50000"/>
                  </a:schemeClr>
                </a:solidFill>
                <a:latin typeface="Calibri" pitchFamily="34" charset="0"/>
              </a:rPr>
              <a:t>испуњава све техничке услове које прописује Платформа за отворену науку МПНТР (</a:t>
            </a:r>
            <a:r>
              <a:rPr lang="en-US" sz="1600" dirty="0" smtClean="0">
                <a:solidFill>
                  <a:schemeClr val="accent5">
                    <a:lumMod val="50000"/>
                  </a:schemeClr>
                </a:solidFill>
                <a:latin typeface="Calibri" pitchFamily="34" charset="0"/>
                <a:hlinkClick r:id="rId3"/>
              </a:rPr>
              <a:t>http://www.mpn.gov.rs/wp-content/uploads/2018/07/Platforma-za-otvorenu-nauku.pdf</a:t>
            </a:r>
            <a:r>
              <a:rPr lang="sr-Cyrl-RS" sz="1600" dirty="0" smtClean="0">
                <a:solidFill>
                  <a:schemeClr val="accent5">
                    <a:lumMod val="50000"/>
                  </a:schemeClr>
                </a:solidFill>
                <a:latin typeface="Calibri" pitchFamily="34" charset="0"/>
              </a:rPr>
              <a:t>). </a:t>
            </a:r>
          </a:p>
          <a:p>
            <a:pPr marL="0" indent="0">
              <a:buNone/>
            </a:pPr>
            <a:endParaRPr lang="sr-Cyrl-RS" sz="1600" dirty="0" smtClean="0">
              <a:solidFill>
                <a:schemeClr val="accent5">
                  <a:lumMod val="50000"/>
                </a:schemeClr>
              </a:solidFill>
              <a:latin typeface="Calibri" pitchFamily="34" charset="0"/>
            </a:endParaRPr>
          </a:p>
          <a:p>
            <a:pPr marL="0" indent="0">
              <a:buNone/>
            </a:pPr>
            <a:endParaRPr lang="en-US" sz="1600" dirty="0" smtClean="0">
              <a:solidFill>
                <a:schemeClr val="accent5">
                  <a:lumMod val="50000"/>
                </a:schemeClr>
              </a:solidFill>
              <a:latin typeface="Calibri" pitchFamily="34" charset="0"/>
            </a:endParaRPr>
          </a:p>
          <a:p>
            <a:pPr marL="0" indent="0">
              <a:buNone/>
            </a:pPr>
            <a:r>
              <a:rPr lang="sr-Cyrl-RS" sz="1600" dirty="0" smtClean="0">
                <a:solidFill>
                  <a:schemeClr val="accent5">
                    <a:lumMod val="50000"/>
                  </a:schemeClr>
                </a:solidFill>
                <a:latin typeface="Calibri" pitchFamily="34" charset="0"/>
              </a:rPr>
              <a:t>Иако су друштвене мреже намењене истраживачима </a:t>
            </a:r>
            <a:r>
              <a:rPr lang="en-US" sz="1600" dirty="0" smtClean="0">
                <a:solidFill>
                  <a:schemeClr val="accent5">
                    <a:lumMod val="50000"/>
                  </a:schemeClr>
                </a:solidFill>
                <a:latin typeface="Calibri" pitchFamily="34" charset="0"/>
              </a:rPr>
              <a:t>(</a:t>
            </a:r>
            <a:r>
              <a:rPr lang="sr-Cyrl-RS" sz="1600" dirty="0" smtClean="0">
                <a:solidFill>
                  <a:schemeClr val="accent5">
                    <a:lumMod val="50000"/>
                  </a:schemeClr>
                </a:solidFill>
                <a:latin typeface="Calibri" pitchFamily="34" charset="0"/>
              </a:rPr>
              <a:t>нпр. </a:t>
            </a:r>
            <a:r>
              <a:rPr lang="en-US" sz="1600" i="1" dirty="0" err="1" smtClean="0">
                <a:solidFill>
                  <a:schemeClr val="accent5">
                    <a:lumMod val="50000"/>
                  </a:schemeClr>
                </a:solidFill>
                <a:latin typeface="Calibri" pitchFamily="34" charset="0"/>
              </a:rPr>
              <a:t>ResearchGate</a:t>
            </a:r>
            <a:r>
              <a:rPr lang="en-US" sz="1600" dirty="0" smtClean="0">
                <a:solidFill>
                  <a:schemeClr val="accent5">
                    <a:lumMod val="50000"/>
                  </a:schemeClr>
                </a:solidFill>
                <a:latin typeface="Calibri" pitchFamily="34" charset="0"/>
              </a:rPr>
              <a:t>, </a:t>
            </a:r>
            <a:r>
              <a:rPr lang="en-US" sz="1600" i="1" dirty="0" smtClean="0">
                <a:solidFill>
                  <a:schemeClr val="accent5">
                    <a:lumMod val="50000"/>
                  </a:schemeClr>
                </a:solidFill>
                <a:latin typeface="Calibri" pitchFamily="34" charset="0"/>
              </a:rPr>
              <a:t>Academia.edu</a:t>
            </a:r>
            <a:r>
              <a:rPr lang="en-US" sz="1600" dirty="0" smtClean="0">
                <a:solidFill>
                  <a:schemeClr val="accent5">
                    <a:lumMod val="50000"/>
                  </a:schemeClr>
                </a:solidFill>
                <a:latin typeface="Calibri" pitchFamily="34" charset="0"/>
              </a:rPr>
              <a:t> </a:t>
            </a:r>
            <a:r>
              <a:rPr lang="sr-Cyrl-RS" sz="1600" dirty="0" smtClean="0">
                <a:solidFill>
                  <a:schemeClr val="accent5">
                    <a:lumMod val="50000"/>
                  </a:schemeClr>
                </a:solidFill>
                <a:latin typeface="Calibri" pitchFamily="34" charset="0"/>
              </a:rPr>
              <a:t>и сл.) користан канал за дисеминацију научних резултата, омогућавањем јавног приступа публикацијама посредством тих мрежа не испуњавају се захтеви које прописује Платформа за отворену науку МПНТР, а врло често се на тај начин крше ауторска права!</a:t>
            </a:r>
            <a:endParaRPr lang="en-US" sz="1600" dirty="0">
              <a:solidFill>
                <a:schemeClr val="accent5">
                  <a:lumMod val="50000"/>
                </a:schemeClr>
              </a:solidFill>
              <a:latin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23478"/>
            <a:ext cx="8712968" cy="523220"/>
          </a:xfrm>
          <a:prstGeom prst="rect">
            <a:avLst/>
          </a:prstGeom>
        </p:spPr>
        <p:txBody>
          <a:bodyPr wrap="square">
            <a:spAutoFit/>
          </a:bodyPr>
          <a:lstStyle/>
          <a:p>
            <a:r>
              <a:rPr lang="sr-Cyrl-RS" sz="1400" b="1" dirty="0" smtClean="0">
                <a:solidFill>
                  <a:schemeClr val="accent1">
                    <a:lumMod val="50000"/>
                  </a:schemeClr>
                </a:solidFill>
              </a:rPr>
              <a:t>Часопис не наплаћује трошкове објављивања, а садржај је бесплатан за читање </a:t>
            </a:r>
            <a:br>
              <a:rPr lang="sr-Cyrl-RS" sz="1400" b="1" dirty="0" smtClean="0">
                <a:solidFill>
                  <a:schemeClr val="accent1">
                    <a:lumMod val="50000"/>
                  </a:schemeClr>
                </a:solidFill>
              </a:rPr>
            </a:br>
            <a:r>
              <a:rPr lang="sr-Cyrl-RS" sz="1400" b="1" dirty="0" smtClean="0">
                <a:solidFill>
                  <a:schemeClr val="accent1">
                    <a:lumMod val="50000"/>
                  </a:schemeClr>
                </a:solidFill>
              </a:rPr>
              <a:t>(тзв. дијамантски или платинасти отворени приступ, </a:t>
            </a:r>
            <a:r>
              <a:rPr lang="en-US" sz="1400" b="1" i="1" dirty="0" smtClean="0">
                <a:solidFill>
                  <a:schemeClr val="accent1">
                    <a:lumMod val="50000"/>
                  </a:schemeClr>
                </a:solidFill>
              </a:rPr>
              <a:t>no-APC Open Access</a:t>
            </a:r>
            <a:r>
              <a:rPr lang="en-US" sz="1400" b="1" dirty="0" smtClean="0">
                <a:solidFill>
                  <a:schemeClr val="accent1">
                    <a:lumMod val="50000"/>
                  </a:schemeClr>
                </a:solidFill>
              </a:rPr>
              <a:t>, </a:t>
            </a:r>
            <a:r>
              <a:rPr lang="en-US" sz="1400" b="1" i="1" dirty="0" smtClean="0">
                <a:solidFill>
                  <a:schemeClr val="accent1">
                    <a:lumMod val="50000"/>
                  </a:schemeClr>
                </a:solidFill>
              </a:rPr>
              <a:t>APC-free OA</a:t>
            </a:r>
            <a:r>
              <a:rPr lang="en-US" sz="1400" b="1" dirty="0" smtClean="0">
                <a:solidFill>
                  <a:schemeClr val="accent1">
                    <a:lumMod val="50000"/>
                  </a:schemeClr>
                </a:solidFill>
              </a:rPr>
              <a:t>)</a:t>
            </a:r>
            <a:endParaRPr lang="en-US" sz="1400" b="1" dirty="0">
              <a:solidFill>
                <a:schemeClr val="accent1">
                  <a:lumMod val="50000"/>
                </a:schemeClr>
              </a:solidFill>
              <a:latin typeface="Calibri" pitchFamily="34" charset="0"/>
            </a:endParaRPr>
          </a:p>
        </p:txBody>
      </p:sp>
      <p:graphicFrame>
        <p:nvGraphicFramePr>
          <p:cNvPr id="8" name="Table 7"/>
          <p:cNvGraphicFramePr>
            <a:graphicFrameLocks noGrp="1"/>
          </p:cNvGraphicFramePr>
          <p:nvPr/>
        </p:nvGraphicFramePr>
        <p:xfrm>
          <a:off x="1524000" y="2517539"/>
          <a:ext cx="6096000" cy="108421"/>
        </p:xfrm>
        <a:graphic>
          <a:graphicData uri="http://schemas.openxmlformats.org/drawingml/2006/table">
            <a:tbl>
              <a:tblPr/>
              <a:tblGrid>
                <a:gridCol w="2430406"/>
                <a:gridCol w="3665594"/>
              </a:tblGrid>
              <a:tr h="108421">
                <a:tc>
                  <a:txBody>
                    <a:bodyPr/>
                    <a:lstStyle/>
                    <a:p>
                      <a:pPr marL="111125">
                        <a:lnSpc>
                          <a:spcPct val="115000"/>
                        </a:lnSpc>
                        <a:spcAft>
                          <a:spcPts val="0"/>
                        </a:spcAft>
                      </a:pPr>
                      <a:endParaRPr lang="sr-Cyrl-RS" sz="600">
                        <a:latin typeface="Calibri"/>
                        <a:ea typeface="Calibri"/>
                        <a:cs typeface="Times New Roman"/>
                      </a:endParaRPr>
                    </a:p>
                  </a:txBody>
                  <a:tcPr marL="38569" marR="38569" marT="0" marB="0">
                    <a:lnL>
                      <a:noFill/>
                    </a:lnL>
                    <a:lnR>
                      <a:noFill/>
                    </a:lnR>
                    <a:lnT>
                      <a:noFill/>
                    </a:lnT>
                    <a:lnB>
                      <a:noFill/>
                    </a:lnB>
                  </a:tcPr>
                </a:tc>
                <a:tc>
                  <a:txBody>
                    <a:bodyPr/>
                    <a:lstStyle/>
                    <a:p>
                      <a:pPr>
                        <a:lnSpc>
                          <a:spcPct val="115000"/>
                        </a:lnSpc>
                        <a:spcAft>
                          <a:spcPts val="0"/>
                        </a:spcAft>
                      </a:pPr>
                      <a:endParaRPr lang="en-US" sz="600" dirty="0">
                        <a:latin typeface="Calibri"/>
                        <a:ea typeface="Calibri"/>
                        <a:cs typeface="Times New Roman"/>
                      </a:endParaRPr>
                    </a:p>
                  </a:txBody>
                  <a:tcPr marL="38569" marR="38569" marT="0" marB="0">
                    <a:lnL>
                      <a:noFill/>
                    </a:lnL>
                    <a:lnR>
                      <a:noFill/>
                    </a:lnR>
                    <a:lnT>
                      <a:noFill/>
                    </a:lnT>
                    <a:lnB>
                      <a:noFill/>
                    </a:lnB>
                  </a:tcPr>
                </a:tc>
              </a:tr>
            </a:tbl>
          </a:graphicData>
        </a:graphic>
      </p:graphicFrame>
      <p:sp>
        <p:nvSpPr>
          <p:cNvPr id="82947" name="Rectangle 3"/>
          <p:cNvSpPr>
            <a:spLocks noChangeArrowheads="1"/>
          </p:cNvSpPr>
          <p:nvPr/>
        </p:nvSpPr>
        <p:spPr bwMode="auto">
          <a:xfrm>
            <a:off x="251520" y="2571750"/>
            <a:ext cx="1728192"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sr-Cyrl-RS" sz="1100" dirty="0" smtClean="0">
                <a:solidFill>
                  <a:schemeClr val="accent1">
                    <a:lumMod val="50000"/>
                  </a:schemeClr>
                </a:solidFill>
              </a:rPr>
              <a:t>Сви радови су у отвореном приступу. У издавачкој политици часописа јасно је наведено да се никакви трошкови публиковања не наплаћују.</a:t>
            </a:r>
            <a:endParaRPr lang="en-US" sz="1100" dirty="0" smtClean="0">
              <a:solidFill>
                <a:schemeClr val="accent1">
                  <a:lumMod val="50000"/>
                </a:schemeClr>
              </a:solidFill>
            </a:endParaRPr>
          </a:p>
          <a:p>
            <a:r>
              <a:rPr lang="sr-Cyrl-RS" sz="1100" dirty="0" smtClean="0">
                <a:solidFill>
                  <a:schemeClr val="accent1">
                    <a:lumMod val="50000"/>
                  </a:schemeClr>
                </a:solidFill>
              </a:rPr>
              <a:t>Часопис је бесплатан и за ауторе и за читаоце. </a:t>
            </a:r>
            <a:endParaRPr lang="en-US" sz="1100" dirty="0" smtClean="0">
              <a:solidFill>
                <a:schemeClr val="accent1">
                  <a:lumMod val="50000"/>
                </a:schemeClr>
              </a:solidFill>
            </a:endParaRPr>
          </a:p>
          <a:p>
            <a:r>
              <a:rPr lang="en-US" sz="1100" u="sng" dirty="0" smtClean="0">
                <a:solidFill>
                  <a:schemeClr val="accent1">
                    <a:lumMod val="50000"/>
                  </a:schemeClr>
                </a:solidFill>
                <a:hlinkClick r:id="rId3"/>
              </a:rPr>
              <a:t>http://</a:t>
            </a:r>
            <a:r>
              <a:rPr lang="en-US" sz="1100" u="sng" dirty="0" smtClean="0">
                <a:solidFill>
                  <a:schemeClr val="accent1">
                    <a:lumMod val="50000"/>
                  </a:schemeClr>
                </a:solidFill>
                <a:hlinkClick r:id="rId3"/>
              </a:rPr>
              <a:t>scindeks.ceon.rs/PublicationPolicy.aspx?issn=1450-5339</a:t>
            </a:r>
            <a:r>
              <a:rPr lang="sr-Cyrl-RS" sz="1100" u="sng" dirty="0" smtClean="0">
                <a:solidFill>
                  <a:schemeClr val="accent1">
                    <a:lumMod val="50000"/>
                  </a:schemeClr>
                </a:solidFill>
              </a:rPr>
              <a:t> </a:t>
            </a:r>
            <a:endParaRPr lang="en-US" sz="1100" dirty="0">
              <a:solidFill>
                <a:schemeClr val="accent1">
                  <a:lumMod val="50000"/>
                </a:schemeClr>
              </a:solidFill>
            </a:endParaRPr>
          </a:p>
        </p:txBody>
      </p:sp>
      <p:sp>
        <p:nvSpPr>
          <p:cNvPr id="10" name="Rectangle 3"/>
          <p:cNvSpPr>
            <a:spLocks noChangeArrowheads="1"/>
          </p:cNvSpPr>
          <p:nvPr/>
        </p:nvSpPr>
        <p:spPr bwMode="auto">
          <a:xfrm>
            <a:off x="7236296" y="1059582"/>
            <a:ext cx="1656184" cy="34855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sr-Cyrl-RS" sz="1050" dirty="0" smtClean="0">
                <a:solidFill>
                  <a:schemeClr val="accent1">
                    <a:lumMod val="50000"/>
                  </a:schemeClr>
                </a:solidFill>
              </a:rPr>
              <a:t>У складу са Платформом за отворену науку МПНТР, и поред тога што су објавили рад у часопису у отвореном приступу, аутори имају обавезу да рад депонују у институционални репозиторијум. Аутори ће депоновати у репозиторијум </a:t>
            </a:r>
            <a:r>
              <a:rPr lang="sr-Cyrl-RS" sz="1050" b="1" dirty="0" smtClean="0">
                <a:solidFill>
                  <a:schemeClr val="accent1">
                    <a:lumMod val="50000"/>
                  </a:schemeClr>
                </a:solidFill>
              </a:rPr>
              <a:t>објављену верзију непосредно након објављивања</a:t>
            </a:r>
            <a:r>
              <a:rPr lang="sr-Cyrl-RS" sz="1050" dirty="0" smtClean="0">
                <a:solidFill>
                  <a:schemeClr val="accent1">
                    <a:lumMod val="50000"/>
                  </a:schemeClr>
                </a:solidFill>
              </a:rPr>
              <a:t> </a:t>
            </a:r>
            <a:r>
              <a:rPr lang="sr-Cyrl-RS" sz="1050" b="1" dirty="0" smtClean="0">
                <a:solidFill>
                  <a:schemeClr val="accent1">
                    <a:lumMod val="50000"/>
                  </a:schemeClr>
                </a:solidFill>
              </a:rPr>
              <a:t>и  истовремено ће омогућити отворени приступ у складу са лиценцом дефинисаном у издавачкој политици часописа</a:t>
            </a:r>
            <a:r>
              <a:rPr lang="sr-Cyrl-RS" sz="1050" dirty="0" smtClean="0">
                <a:solidFill>
                  <a:schemeClr val="accent1">
                    <a:lumMod val="50000"/>
                  </a:schemeClr>
                </a:solidFill>
              </a:rPr>
              <a:t> – у овом случају </a:t>
            </a:r>
            <a:r>
              <a:rPr lang="en-US" sz="1050" dirty="0" smtClean="0">
                <a:solidFill>
                  <a:schemeClr val="accent1">
                    <a:lumMod val="50000"/>
                  </a:schemeClr>
                </a:solidFill>
              </a:rPr>
              <a:t>CC BY-SA</a:t>
            </a:r>
            <a:r>
              <a:rPr lang="en-US" sz="1050" dirty="0" smtClean="0"/>
              <a:t>.</a:t>
            </a:r>
            <a:endParaRPr lang="en-US" sz="1050" dirty="0"/>
          </a:p>
        </p:txBody>
      </p:sp>
      <p:pic>
        <p:nvPicPr>
          <p:cNvPr id="8194" name="Picture 2"/>
          <p:cNvPicPr>
            <a:picLocks noChangeAspect="1" noChangeArrowheads="1"/>
          </p:cNvPicPr>
          <p:nvPr/>
        </p:nvPicPr>
        <p:blipFill>
          <a:blip r:embed="rId4" cstate="print"/>
          <a:srcRect/>
          <a:stretch>
            <a:fillRect/>
          </a:stretch>
        </p:blipFill>
        <p:spPr bwMode="auto">
          <a:xfrm>
            <a:off x="467544" y="843558"/>
            <a:ext cx="1224136" cy="1711624"/>
          </a:xfrm>
          <a:prstGeom prst="rect">
            <a:avLst/>
          </a:prstGeom>
          <a:noFill/>
          <a:ln w="9525">
            <a:noFill/>
            <a:miter lim="800000"/>
            <a:headEnd/>
            <a:tailEnd/>
          </a:ln>
        </p:spPr>
      </p:pic>
      <p:pic>
        <p:nvPicPr>
          <p:cNvPr id="8195" name="Picture 3"/>
          <p:cNvPicPr>
            <a:picLocks noChangeAspect="1" noChangeArrowheads="1"/>
          </p:cNvPicPr>
          <p:nvPr/>
        </p:nvPicPr>
        <p:blipFill>
          <a:blip r:embed="rId5" cstate="print"/>
          <a:srcRect/>
          <a:stretch>
            <a:fillRect/>
          </a:stretch>
        </p:blipFill>
        <p:spPr bwMode="auto">
          <a:xfrm>
            <a:off x="2195736" y="1059582"/>
            <a:ext cx="4896544" cy="395299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123478"/>
            <a:ext cx="8712968" cy="523220"/>
          </a:xfrm>
          <a:prstGeom prst="rect">
            <a:avLst/>
          </a:prstGeom>
        </p:spPr>
        <p:txBody>
          <a:bodyPr wrap="square">
            <a:spAutoFit/>
          </a:bodyPr>
          <a:lstStyle/>
          <a:p>
            <a:r>
              <a:rPr lang="sr-Cyrl-RS" sz="1400" b="1" dirty="0" smtClean="0">
                <a:solidFill>
                  <a:schemeClr val="accent1">
                    <a:lumMod val="50000"/>
                  </a:schemeClr>
                </a:solidFill>
              </a:rPr>
              <a:t>Хибридни отворени приступ</a:t>
            </a:r>
            <a:r>
              <a:rPr lang="sr-Cyrl-RS" sz="1400" dirty="0" smtClean="0">
                <a:solidFill>
                  <a:schemeClr val="accent1">
                    <a:lumMod val="50000"/>
                  </a:schemeClr>
                </a:solidFill>
              </a:rPr>
              <a:t> </a:t>
            </a:r>
            <a:r>
              <a:rPr lang="sr-Cyrl-RS" sz="1400" b="1" dirty="0" smtClean="0">
                <a:solidFill>
                  <a:schemeClr val="accent1">
                    <a:lumMod val="50000"/>
                  </a:schemeClr>
                </a:solidFill>
              </a:rPr>
              <a:t>– садржај часописа је доступан уз плаћање претплате, а аутори који желе да њихови чланци буду доступни у отвореном приступу плаћају трошкове објављивања </a:t>
            </a:r>
            <a:endParaRPr lang="en-US" sz="1400" b="1" dirty="0">
              <a:solidFill>
                <a:schemeClr val="accent1">
                  <a:lumMod val="50000"/>
                </a:schemeClr>
              </a:solidFill>
              <a:latin typeface="Calibri" pitchFamily="34" charset="0"/>
            </a:endParaRPr>
          </a:p>
        </p:txBody>
      </p:sp>
      <p:sp>
        <p:nvSpPr>
          <p:cNvPr id="82947" name="Rectangle 3"/>
          <p:cNvSpPr>
            <a:spLocks noChangeArrowheads="1"/>
          </p:cNvSpPr>
          <p:nvPr/>
        </p:nvSpPr>
        <p:spPr bwMode="auto">
          <a:xfrm>
            <a:off x="5940152" y="915566"/>
            <a:ext cx="3024336"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sr-Cyrl-RS" sz="1200" dirty="0" smtClean="0">
                <a:solidFill>
                  <a:srgbClr val="002060"/>
                </a:solidFill>
              </a:rPr>
              <a:t>Аутори могу да изаберу да ли ће </a:t>
            </a:r>
            <a:endParaRPr lang="en-US" sz="1200" dirty="0" smtClean="0">
              <a:solidFill>
                <a:srgbClr val="002060"/>
              </a:solidFill>
            </a:endParaRPr>
          </a:p>
          <a:p>
            <a:pPr marL="179388" lvl="0" indent="-179388">
              <a:spcBef>
                <a:spcPts val="600"/>
              </a:spcBef>
              <a:buFont typeface="Arial" pitchFamily="34" charset="0"/>
              <a:buChar char="•"/>
            </a:pPr>
            <a:r>
              <a:rPr lang="sr-Cyrl-RS" sz="1200" dirty="0" smtClean="0">
                <a:solidFill>
                  <a:srgbClr val="002060"/>
                </a:solidFill>
              </a:rPr>
              <a:t>платити трошкове објављивања и омогућити отворени приступ, или </a:t>
            </a:r>
            <a:endParaRPr lang="en-US" sz="1200" dirty="0" smtClean="0">
              <a:solidFill>
                <a:srgbClr val="002060"/>
              </a:solidFill>
            </a:endParaRPr>
          </a:p>
          <a:p>
            <a:pPr marL="179388" indent="-179388">
              <a:spcBef>
                <a:spcPts val="600"/>
              </a:spcBef>
              <a:buFont typeface="Arial" pitchFamily="34" charset="0"/>
              <a:buChar char="•"/>
            </a:pPr>
            <a:r>
              <a:rPr lang="sr-Cyrl-RS" sz="1200" dirty="0" smtClean="0">
                <a:solidFill>
                  <a:srgbClr val="002060"/>
                </a:solidFill>
              </a:rPr>
              <a:t>неће платити трошкове објављивања, па ће приступ имати само читаоци претплаћени на часопис.</a:t>
            </a:r>
            <a:endParaRPr lang="en-US" sz="1200" dirty="0">
              <a:solidFill>
                <a:srgbClr val="002060"/>
              </a:solidFill>
            </a:endParaRPr>
          </a:p>
        </p:txBody>
      </p:sp>
      <p:pic>
        <p:nvPicPr>
          <p:cNvPr id="101379" name="Picture 28"/>
          <p:cNvPicPr>
            <a:picLocks noChangeAspect="1" noChangeArrowheads="1"/>
          </p:cNvPicPr>
          <p:nvPr/>
        </p:nvPicPr>
        <p:blipFill>
          <a:blip r:embed="rId3" cstate="print"/>
          <a:srcRect/>
          <a:stretch>
            <a:fillRect/>
          </a:stretch>
        </p:blipFill>
        <p:spPr bwMode="auto">
          <a:xfrm>
            <a:off x="1763688" y="915566"/>
            <a:ext cx="4104456" cy="1565083"/>
          </a:xfrm>
          <a:prstGeom prst="rect">
            <a:avLst/>
          </a:prstGeom>
          <a:noFill/>
          <a:ln w="9525">
            <a:noFill/>
            <a:miter lim="800000"/>
            <a:headEnd/>
            <a:tailEnd/>
          </a:ln>
        </p:spPr>
      </p:pic>
      <p:pic>
        <p:nvPicPr>
          <p:cNvPr id="101381" name="Picture 34"/>
          <p:cNvPicPr>
            <a:picLocks noChangeAspect="1" noChangeArrowheads="1"/>
          </p:cNvPicPr>
          <p:nvPr/>
        </p:nvPicPr>
        <p:blipFill>
          <a:blip r:embed="rId4" cstate="print"/>
          <a:srcRect/>
          <a:stretch>
            <a:fillRect/>
          </a:stretch>
        </p:blipFill>
        <p:spPr bwMode="auto">
          <a:xfrm>
            <a:off x="4644008" y="2574049"/>
            <a:ext cx="4038807" cy="2445973"/>
          </a:xfrm>
          <a:prstGeom prst="rect">
            <a:avLst/>
          </a:prstGeom>
          <a:noFill/>
          <a:ln w="9525">
            <a:noFill/>
            <a:miter lim="800000"/>
            <a:headEnd/>
            <a:tailEnd/>
          </a:ln>
        </p:spPr>
      </p:pic>
      <p:pic>
        <p:nvPicPr>
          <p:cNvPr id="9218" name="Picture 2"/>
          <p:cNvPicPr>
            <a:picLocks noChangeAspect="1" noChangeArrowheads="1"/>
          </p:cNvPicPr>
          <p:nvPr/>
        </p:nvPicPr>
        <p:blipFill>
          <a:blip r:embed="rId5" cstate="print"/>
          <a:srcRect/>
          <a:stretch>
            <a:fillRect/>
          </a:stretch>
        </p:blipFill>
        <p:spPr bwMode="auto">
          <a:xfrm>
            <a:off x="251520" y="843558"/>
            <a:ext cx="1381125" cy="2057400"/>
          </a:xfrm>
          <a:prstGeom prst="rect">
            <a:avLst/>
          </a:prstGeom>
          <a:noFill/>
          <a:ln w="9525">
            <a:noFill/>
            <a:miter lim="800000"/>
            <a:headEnd/>
            <a:tailEnd/>
          </a:ln>
        </p:spPr>
      </p:pic>
      <p:pic>
        <p:nvPicPr>
          <p:cNvPr id="9219" name="Picture 3"/>
          <p:cNvPicPr>
            <a:picLocks noChangeAspect="1" noChangeArrowheads="1"/>
          </p:cNvPicPr>
          <p:nvPr/>
        </p:nvPicPr>
        <p:blipFill>
          <a:blip r:embed="rId6" cstate="print"/>
          <a:srcRect/>
          <a:stretch>
            <a:fillRect/>
          </a:stretch>
        </p:blipFill>
        <p:spPr bwMode="auto">
          <a:xfrm>
            <a:off x="467544" y="2931790"/>
            <a:ext cx="3757527" cy="2105596"/>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524000" y="2517539"/>
          <a:ext cx="6096000" cy="108421"/>
        </p:xfrm>
        <a:graphic>
          <a:graphicData uri="http://schemas.openxmlformats.org/drawingml/2006/table">
            <a:tbl>
              <a:tblPr/>
              <a:tblGrid>
                <a:gridCol w="2430406"/>
                <a:gridCol w="3665594"/>
              </a:tblGrid>
              <a:tr h="108421">
                <a:tc>
                  <a:txBody>
                    <a:bodyPr/>
                    <a:lstStyle/>
                    <a:p>
                      <a:pPr marL="111125">
                        <a:lnSpc>
                          <a:spcPct val="115000"/>
                        </a:lnSpc>
                        <a:spcAft>
                          <a:spcPts val="0"/>
                        </a:spcAft>
                      </a:pPr>
                      <a:endParaRPr lang="sr-Cyrl-RS" sz="600">
                        <a:latin typeface="Calibri"/>
                        <a:ea typeface="Calibri"/>
                        <a:cs typeface="Times New Roman"/>
                      </a:endParaRPr>
                    </a:p>
                  </a:txBody>
                  <a:tcPr marL="38569" marR="38569" marT="0" marB="0">
                    <a:lnL>
                      <a:noFill/>
                    </a:lnL>
                    <a:lnR>
                      <a:noFill/>
                    </a:lnR>
                    <a:lnT>
                      <a:noFill/>
                    </a:lnT>
                    <a:lnB>
                      <a:noFill/>
                    </a:lnB>
                  </a:tcPr>
                </a:tc>
                <a:tc>
                  <a:txBody>
                    <a:bodyPr/>
                    <a:lstStyle/>
                    <a:p>
                      <a:pPr>
                        <a:lnSpc>
                          <a:spcPct val="115000"/>
                        </a:lnSpc>
                        <a:spcAft>
                          <a:spcPts val="0"/>
                        </a:spcAft>
                      </a:pPr>
                      <a:endParaRPr lang="en-US" sz="600" dirty="0">
                        <a:latin typeface="Calibri"/>
                        <a:ea typeface="Calibri"/>
                        <a:cs typeface="Times New Roman"/>
                      </a:endParaRPr>
                    </a:p>
                  </a:txBody>
                  <a:tcPr marL="38569" marR="38569" marT="0" marB="0">
                    <a:lnL>
                      <a:noFill/>
                    </a:lnL>
                    <a:lnR>
                      <a:noFill/>
                    </a:lnR>
                    <a:lnT>
                      <a:noFill/>
                    </a:lnT>
                    <a:lnB>
                      <a:noFill/>
                    </a:lnB>
                  </a:tcPr>
                </a:tc>
              </a:tr>
            </a:tbl>
          </a:graphicData>
        </a:graphic>
      </p:graphicFrame>
      <p:sp>
        <p:nvSpPr>
          <p:cNvPr id="82947" name="Rectangle 3"/>
          <p:cNvSpPr>
            <a:spLocks noChangeArrowheads="1"/>
          </p:cNvSpPr>
          <p:nvPr/>
        </p:nvSpPr>
        <p:spPr bwMode="auto">
          <a:xfrm>
            <a:off x="251520" y="3558414"/>
            <a:ext cx="871296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sr-Cyrl-RS" sz="1000" dirty="0" smtClean="0">
                <a:solidFill>
                  <a:schemeClr val="accent1">
                    <a:lumMod val="50000"/>
                  </a:schemeClr>
                </a:solidFill>
              </a:rPr>
              <a:t>Ако изаберу прву опцију, аутори треба да депонују у репозиторијум </a:t>
            </a:r>
            <a:r>
              <a:rPr lang="sr-Cyrl-RS" sz="1000" b="1" dirty="0" smtClean="0">
                <a:solidFill>
                  <a:schemeClr val="accent1">
                    <a:lumMod val="50000"/>
                  </a:schemeClr>
                </a:solidFill>
              </a:rPr>
              <a:t>објављену верзију одмах након објављивања</a:t>
            </a:r>
            <a:r>
              <a:rPr lang="sr-Cyrl-RS" sz="1000" dirty="0" smtClean="0">
                <a:solidFill>
                  <a:schemeClr val="accent1">
                    <a:lumMod val="50000"/>
                  </a:schemeClr>
                </a:solidFill>
              </a:rPr>
              <a:t>, и то </a:t>
            </a:r>
            <a:r>
              <a:rPr lang="sr-Cyrl-RS" sz="1000" b="1" dirty="0" smtClean="0">
                <a:solidFill>
                  <a:schemeClr val="accent1">
                    <a:lumMod val="50000"/>
                  </a:schemeClr>
                </a:solidFill>
              </a:rPr>
              <a:t>у складу са лиценцом дефинисаном у издавачкој политици часописа.</a:t>
            </a:r>
          </a:p>
          <a:p>
            <a:pPr lvl="0" eaLnBrk="0" fontAlgn="base" hangingPunct="0">
              <a:spcBef>
                <a:spcPct val="0"/>
              </a:spcBef>
              <a:spcAft>
                <a:spcPct val="0"/>
              </a:spcAft>
            </a:pPr>
            <a:endParaRPr lang="sr-Cyrl-RS" sz="1000" b="1" dirty="0" smtClean="0">
              <a:solidFill>
                <a:schemeClr val="accent1">
                  <a:lumMod val="50000"/>
                </a:schemeClr>
              </a:solidFill>
            </a:endParaRPr>
          </a:p>
          <a:p>
            <a:pPr lvl="0" eaLnBrk="0" fontAlgn="base" hangingPunct="0">
              <a:spcBef>
                <a:spcPct val="0"/>
              </a:spcBef>
              <a:spcAft>
                <a:spcPct val="0"/>
              </a:spcAft>
            </a:pPr>
            <a:r>
              <a:rPr lang="sr-Cyrl-RS" sz="1000" dirty="0" smtClean="0">
                <a:solidFill>
                  <a:schemeClr val="accent1">
                    <a:lumMod val="50000"/>
                  </a:schemeClr>
                </a:solidFill>
              </a:rPr>
              <a:t>Ако изаберу другу опцију, примењују се правила која важе за зелени отворени приступ. Према политици часописа, отворени приступ рецензираној верзији може се омогућити тек након 24 месеца. Да би испунили услове које прописује Платформа, аутори морају да </a:t>
            </a:r>
            <a:r>
              <a:rPr lang="sr-Cyrl-RS" sz="1000" b="1" dirty="0" smtClean="0">
                <a:solidFill>
                  <a:schemeClr val="accent1">
                    <a:lumMod val="50000"/>
                  </a:schemeClr>
                </a:solidFill>
              </a:rPr>
              <a:t>преговарају са издавачем</a:t>
            </a:r>
            <a:r>
              <a:rPr lang="sr-Cyrl-RS" sz="1000" dirty="0" smtClean="0">
                <a:solidFill>
                  <a:schemeClr val="accent1">
                    <a:lumMod val="50000"/>
                  </a:schemeClr>
                </a:solidFill>
              </a:rPr>
              <a:t>, односно да покушају да добију дозволу да бар рецензирану верзију рукописа депонују у репозиторијум у року који Платформа прописује.  </a:t>
            </a:r>
            <a:endParaRPr lang="sr-Cyrl-RS" sz="1000" b="1" dirty="0" smtClean="0">
              <a:solidFill>
                <a:schemeClr val="accent1">
                  <a:lumMod val="50000"/>
                </a:schemeClr>
              </a:solidFill>
            </a:endParaRPr>
          </a:p>
          <a:p>
            <a:pPr lvl="0" eaLnBrk="0" fontAlgn="base" hangingPunct="0">
              <a:spcBef>
                <a:spcPct val="0"/>
              </a:spcBef>
              <a:spcAft>
                <a:spcPct val="0"/>
              </a:spcAft>
            </a:pPr>
            <a:endParaRPr kumimoji="0" lang="en-US" sz="1000" b="0" i="0" u="none" strike="noStrike" cap="none" normalizeH="0" baseline="0" dirty="0" smtClean="0">
              <a:ln>
                <a:noFill/>
              </a:ln>
              <a:solidFill>
                <a:schemeClr val="accent1">
                  <a:lumMod val="50000"/>
                </a:schemeClr>
              </a:solidFill>
              <a:effectLst/>
              <a:latin typeface="Calibri" pitchFamily="34" charset="0"/>
              <a:cs typeface="Arial" pitchFamily="34" charset="0"/>
            </a:endParaRPr>
          </a:p>
        </p:txBody>
      </p:sp>
      <p:pic>
        <p:nvPicPr>
          <p:cNvPr id="10242" name="Picture 2"/>
          <p:cNvPicPr>
            <a:picLocks noChangeAspect="1" noChangeArrowheads="1"/>
          </p:cNvPicPr>
          <p:nvPr/>
        </p:nvPicPr>
        <p:blipFill>
          <a:blip r:embed="rId3" cstate="print"/>
          <a:srcRect/>
          <a:stretch>
            <a:fillRect/>
          </a:stretch>
        </p:blipFill>
        <p:spPr bwMode="auto">
          <a:xfrm>
            <a:off x="1619672" y="267494"/>
            <a:ext cx="5616624" cy="3087927"/>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sz="2400" dirty="0" smtClean="0">
                <a:solidFill>
                  <a:schemeClr val="bg1"/>
                </a:solidFill>
                <a:latin typeface="Calibri" pitchFamily="34" charset="0"/>
              </a:rPr>
              <a:t>Лиценце</a:t>
            </a:r>
            <a:endParaRPr lang="en-US" sz="2400" dirty="0">
              <a:solidFill>
                <a:schemeClr val="bg1"/>
              </a:solidFill>
              <a:latin typeface="Calibri" pitchFamily="34" charset="0"/>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Text Placeholder 4"/>
          <p:cNvSpPr>
            <a:spLocks noGrp="1"/>
          </p:cNvSpPr>
          <p:nvPr>
            <p:ph type="body" idx="1"/>
          </p:nvPr>
        </p:nvSpPr>
        <p:spPr>
          <a:xfrm>
            <a:off x="1165498" y="987574"/>
            <a:ext cx="6858000" cy="3725775"/>
          </a:xfrm>
        </p:spPr>
        <p:txBody>
          <a:bodyPr/>
          <a:lstStyle/>
          <a:p>
            <a:pPr marL="266700" indent="-266700">
              <a:spcBef>
                <a:spcPts val="1200"/>
              </a:spcBef>
              <a:buFont typeface="Courier New" pitchFamily="49" charset="0"/>
              <a:buChar char="o"/>
            </a:pPr>
            <a:r>
              <a:rPr lang="sr-Cyrl-RS" sz="1400" dirty="0" smtClean="0">
                <a:solidFill>
                  <a:schemeClr val="accent1">
                    <a:lumMod val="50000"/>
                  </a:schemeClr>
                </a:solidFill>
                <a:latin typeface="Calibri" pitchFamily="34" charset="0"/>
              </a:rPr>
              <a:t>Сви записи у репозиторијуму морају да садрже податак о правима коришћења депонованог садржаја, односно лиценцу.</a:t>
            </a:r>
          </a:p>
          <a:p>
            <a:pPr marL="266700" indent="-266700">
              <a:spcBef>
                <a:spcPts val="1200"/>
              </a:spcBef>
              <a:buFont typeface="Courier New" pitchFamily="49" charset="0"/>
              <a:buChar char="o"/>
            </a:pPr>
            <a:r>
              <a:rPr lang="sr-Cyrl-RS" sz="1400" dirty="0" smtClean="0">
                <a:solidFill>
                  <a:schemeClr val="accent1">
                    <a:lumMod val="50000"/>
                  </a:schemeClr>
                </a:solidFill>
                <a:latin typeface="Calibri" pitchFamily="34" charset="0"/>
              </a:rPr>
              <a:t>Ако је аутор истовремено и носилац ауторских права, услове под којима жели да дистрибуира своје дело одредиће сам (односно, сам ће одабрати лиценцу). Ауторима се препоручује да задрже ауторска права над публикацијама и другим резултатима истраживања кад год је то могуће.</a:t>
            </a:r>
          </a:p>
          <a:p>
            <a:pPr marL="266700" indent="-266700">
              <a:spcBef>
                <a:spcPts val="1200"/>
              </a:spcBef>
              <a:buFont typeface="Courier New" pitchFamily="49" charset="0"/>
              <a:buChar char="o"/>
            </a:pPr>
            <a:r>
              <a:rPr lang="sr-Cyrl-RS" sz="1400" dirty="0" smtClean="0">
                <a:solidFill>
                  <a:schemeClr val="accent1">
                    <a:lumMod val="50000"/>
                  </a:schemeClr>
                </a:solidFill>
                <a:latin typeface="Calibri" pitchFamily="34" charset="0"/>
              </a:rPr>
              <a:t>Ако је аутор пренео права на издавача, приликом депоновања публикације у репозиторијум навешће лиценцу под којом је она објављена. Подаци о лиценци могу се наћи у електронској верзији саме публикације и/или у издавачкој политици на сајту издавача.</a:t>
            </a:r>
          </a:p>
          <a:p>
            <a:pPr marL="266700" indent="-266700">
              <a:spcBef>
                <a:spcPts val="1200"/>
              </a:spcBef>
              <a:buFont typeface="Courier New" pitchFamily="49" charset="0"/>
              <a:buChar char="o"/>
            </a:pPr>
            <a:r>
              <a:rPr lang="sr-Cyrl-RS" sz="1400" dirty="0" smtClean="0">
                <a:solidFill>
                  <a:schemeClr val="accent1">
                    <a:lumMod val="50000"/>
                  </a:schemeClr>
                </a:solidFill>
                <a:latin typeface="Calibri" pitchFamily="34" charset="0"/>
              </a:rPr>
              <a:t>Ако податак о лиценци, односно правима коришћења публикације, нигде није наведен, подразумева се да никаква права коришћења нису дата, односно да су сва права задржана. </a:t>
            </a:r>
          </a:p>
          <a:p>
            <a:pPr marL="266700" indent="-266700">
              <a:spcBef>
                <a:spcPts val="1200"/>
              </a:spcBef>
              <a:buFont typeface="Courier New" pitchFamily="49" charset="0"/>
              <a:buChar char="o"/>
            </a:pPr>
            <a:r>
              <a:rPr lang="sr-Cyrl-RS" sz="1400" dirty="0" smtClean="0">
                <a:solidFill>
                  <a:schemeClr val="accent1">
                    <a:lumMod val="50000"/>
                  </a:schemeClr>
                </a:solidFill>
                <a:latin typeface="Calibri" pitchFamily="34" charset="0"/>
              </a:rPr>
              <a:t>У репозиторијум су интегрисане </a:t>
            </a:r>
            <a:r>
              <a:rPr lang="en-US" sz="1400" i="1" dirty="0" smtClean="0">
                <a:solidFill>
                  <a:schemeClr val="accent1">
                    <a:lumMod val="50000"/>
                  </a:schemeClr>
                </a:solidFill>
                <a:latin typeface="Calibri" pitchFamily="34" charset="0"/>
              </a:rPr>
              <a:t>Creative Commons </a:t>
            </a:r>
            <a:r>
              <a:rPr lang="sr-Cyrl-RS" sz="1400" dirty="0" smtClean="0">
                <a:solidFill>
                  <a:schemeClr val="accent1">
                    <a:lumMod val="50000"/>
                  </a:schemeClr>
                </a:solidFill>
                <a:latin typeface="Calibri" pitchFamily="34" charset="0"/>
              </a:rPr>
              <a:t>лиценце. </a:t>
            </a:r>
            <a:endParaRPr lang="en-US" sz="1400" dirty="0">
              <a:solidFill>
                <a:schemeClr val="accent1">
                  <a:lumMod val="50000"/>
                </a:schemeClr>
              </a:solidFill>
              <a:latin typeface="Calibri"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0" name="Picture 6" descr="88x31"/>
          <p:cNvPicPr>
            <a:picLocks noChangeAspect="1" noChangeArrowheads="1"/>
          </p:cNvPicPr>
          <p:nvPr/>
        </p:nvPicPr>
        <p:blipFill>
          <a:blip r:embed="rId2" cstate="print"/>
          <a:srcRect/>
          <a:stretch>
            <a:fillRect/>
          </a:stretch>
        </p:blipFill>
        <p:spPr bwMode="auto">
          <a:xfrm>
            <a:off x="467546" y="725031"/>
            <a:ext cx="797264" cy="272281"/>
          </a:xfrm>
          <a:prstGeom prst="rect">
            <a:avLst/>
          </a:prstGeom>
          <a:noFill/>
          <a:ln w="9525">
            <a:noFill/>
            <a:miter lim="800000"/>
            <a:headEnd/>
            <a:tailEnd/>
          </a:ln>
        </p:spPr>
      </p:pic>
      <p:sp>
        <p:nvSpPr>
          <p:cNvPr id="6" name="Rectangle 5"/>
          <p:cNvSpPr/>
          <p:nvPr/>
        </p:nvSpPr>
        <p:spPr>
          <a:xfrm>
            <a:off x="1331641" y="711736"/>
            <a:ext cx="7776864" cy="553998"/>
          </a:xfrm>
          <a:prstGeom prst="rect">
            <a:avLst/>
          </a:prstGeom>
        </p:spPr>
        <p:txBody>
          <a:bodyPr wrap="square">
            <a:spAutoFit/>
          </a:bodyPr>
          <a:lstStyle/>
          <a:p>
            <a:r>
              <a:rPr lang="en-US" sz="1000" b="1" dirty="0" smtClean="0">
                <a:solidFill>
                  <a:schemeClr val="accent1">
                    <a:lumMod val="75000"/>
                  </a:schemeClr>
                </a:solidFill>
              </a:rPr>
              <a:t>Attribution – CC BY </a:t>
            </a:r>
            <a:r>
              <a:rPr lang="sr-Cyrl-RS" sz="1000" b="1" dirty="0" smtClean="0">
                <a:solidFill>
                  <a:schemeClr val="accent1">
                    <a:lumMod val="75000"/>
                  </a:schemeClr>
                </a:solidFill>
              </a:rPr>
              <a:t>(</a:t>
            </a:r>
            <a:r>
              <a:rPr lang="en-US" sz="1000" b="1" dirty="0" smtClean="0">
                <a:solidFill>
                  <a:schemeClr val="accent1">
                    <a:lumMod val="75000"/>
                  </a:schemeClr>
                </a:solidFill>
                <a:hlinkClick r:id="rId3"/>
              </a:rPr>
              <a:t>https://creativecommons.org/licenses/by/4.0/</a:t>
            </a:r>
            <a:r>
              <a:rPr lang="sr-Cyrl-RS" sz="1000" b="1" dirty="0" smtClean="0">
                <a:solidFill>
                  <a:schemeClr val="accent1">
                    <a:lumMod val="75000"/>
                  </a:schemeClr>
                </a:solidFill>
              </a:rPr>
              <a:t>) </a:t>
            </a:r>
          </a:p>
          <a:p>
            <a:r>
              <a:rPr lang="sr-Cyrl-CS" sz="1000" b="1" dirty="0" smtClean="0">
                <a:solidFill>
                  <a:schemeClr val="accent1">
                    <a:lumMod val="75000"/>
                  </a:schemeClr>
                </a:solidFill>
              </a:rPr>
              <a:t>Ауторство</a:t>
            </a:r>
            <a:r>
              <a:rPr lang="en-US" sz="1000" b="1" dirty="0" smtClean="0">
                <a:solidFill>
                  <a:schemeClr val="accent1">
                    <a:lumMod val="75000"/>
                  </a:schemeClr>
                </a:solidFill>
              </a:rPr>
              <a:t> </a:t>
            </a:r>
            <a:r>
              <a:rPr lang="sr-Cyrl-RS" sz="1000" dirty="0" smtClean="0">
                <a:solidFill>
                  <a:schemeClr val="accent1">
                    <a:lumMod val="75000"/>
                  </a:schemeClr>
                </a:solidFill>
              </a:rPr>
              <a:t>–</a:t>
            </a:r>
            <a:r>
              <a:rPr lang="en-US" sz="1000" dirty="0" smtClean="0">
                <a:solidFill>
                  <a:schemeClr val="accent1">
                    <a:lumMod val="75000"/>
                  </a:schemeClr>
                </a:solidFill>
              </a:rPr>
              <a:t> </a:t>
            </a:r>
            <a:r>
              <a:rPr lang="sr-Cyrl-RS" sz="1000" dirty="0" smtClean="0">
                <a:solidFill>
                  <a:schemeClr val="accent1">
                    <a:lumMod val="75000"/>
                  </a:schemeClr>
                </a:solidFill>
              </a:rPr>
              <a:t>Морају се навести подаци о изворном делу и линк ка лиценци, и мора се нагласити да ли је изворно дело измењено. </a:t>
            </a:r>
            <a:r>
              <a:rPr lang="sr-Cyrl-CS" sz="1000" dirty="0" smtClean="0">
                <a:solidFill>
                  <a:schemeClr val="accent1">
                    <a:lumMod val="75000"/>
                  </a:schemeClr>
                </a:solidFill>
              </a:rPr>
              <a:t>Дозвољено</a:t>
            </a:r>
            <a:r>
              <a:rPr lang="en-US" sz="1000" dirty="0" smtClean="0">
                <a:solidFill>
                  <a:schemeClr val="accent1">
                    <a:lumMod val="75000"/>
                  </a:schemeClr>
                </a:solidFill>
              </a:rPr>
              <a:t> </a:t>
            </a:r>
            <a:r>
              <a:rPr lang="sr-Cyrl-CS" sz="1000" dirty="0" smtClean="0">
                <a:solidFill>
                  <a:schemeClr val="accent1">
                    <a:lumMod val="75000"/>
                  </a:schemeClr>
                </a:solidFill>
              </a:rPr>
              <a:t>је</a:t>
            </a:r>
            <a:r>
              <a:rPr lang="sr-Cyrl-RS" sz="1000" dirty="0" smtClean="0">
                <a:solidFill>
                  <a:schemeClr val="accent1">
                    <a:lumMod val="75000"/>
                  </a:schemeClr>
                </a:solidFill>
              </a:rPr>
              <a:t> </a:t>
            </a:r>
            <a:r>
              <a:rPr lang="sr-Cyrl-CS" sz="1000" dirty="0" smtClean="0">
                <a:solidFill>
                  <a:schemeClr val="accent1">
                    <a:lumMod val="75000"/>
                  </a:schemeClr>
                </a:solidFill>
              </a:rPr>
              <a:t>умножавати</a:t>
            </a:r>
            <a:r>
              <a:rPr lang="en-US" sz="1000" dirty="0" smtClean="0">
                <a:solidFill>
                  <a:schemeClr val="accent1">
                    <a:lumMod val="75000"/>
                  </a:schemeClr>
                </a:solidFill>
              </a:rPr>
              <a:t>, </a:t>
            </a:r>
            <a:r>
              <a:rPr lang="sr-Cyrl-CS" sz="1000" dirty="0" smtClean="0">
                <a:solidFill>
                  <a:schemeClr val="accent1">
                    <a:lumMod val="75000"/>
                  </a:schemeClr>
                </a:solidFill>
              </a:rPr>
              <a:t>дистрибуирати</a:t>
            </a:r>
            <a:r>
              <a:rPr lang="en-US" sz="1000" dirty="0" smtClean="0">
                <a:solidFill>
                  <a:schemeClr val="accent1">
                    <a:lumMod val="75000"/>
                  </a:schemeClr>
                </a:solidFill>
              </a:rPr>
              <a:t> </a:t>
            </a:r>
            <a:r>
              <a:rPr lang="sr-Cyrl-CS" sz="1000" dirty="0" smtClean="0">
                <a:solidFill>
                  <a:schemeClr val="accent1">
                    <a:lumMod val="75000"/>
                  </a:schemeClr>
                </a:solidFill>
              </a:rPr>
              <a:t>и</a:t>
            </a:r>
            <a:r>
              <a:rPr lang="en-US" sz="1000" dirty="0" smtClean="0">
                <a:solidFill>
                  <a:schemeClr val="accent1">
                    <a:lumMod val="75000"/>
                  </a:schemeClr>
                </a:solidFill>
              </a:rPr>
              <a:t> </a:t>
            </a:r>
            <a:r>
              <a:rPr lang="sr-Cyrl-CS" sz="1000" dirty="0" smtClean="0">
                <a:solidFill>
                  <a:schemeClr val="accent1">
                    <a:lumMod val="75000"/>
                  </a:schemeClr>
                </a:solidFill>
              </a:rPr>
              <a:t>јавно</a:t>
            </a:r>
            <a:r>
              <a:rPr lang="en-US" sz="1000" dirty="0" smtClean="0">
                <a:solidFill>
                  <a:schemeClr val="accent1">
                    <a:lumMod val="75000"/>
                  </a:schemeClr>
                </a:solidFill>
              </a:rPr>
              <a:t> </a:t>
            </a:r>
            <a:r>
              <a:rPr lang="sr-Cyrl-CS" sz="1000" dirty="0" smtClean="0">
                <a:solidFill>
                  <a:schemeClr val="accent1">
                    <a:lumMod val="75000"/>
                  </a:schemeClr>
                </a:solidFill>
              </a:rPr>
              <a:t>саопштавати</a:t>
            </a:r>
            <a:r>
              <a:rPr lang="en-US" sz="1000" dirty="0" smtClean="0">
                <a:solidFill>
                  <a:schemeClr val="accent1">
                    <a:lumMod val="75000"/>
                  </a:schemeClr>
                </a:solidFill>
              </a:rPr>
              <a:t> </a:t>
            </a:r>
            <a:r>
              <a:rPr lang="sr-Cyrl-CS" sz="1000" dirty="0" smtClean="0">
                <a:solidFill>
                  <a:schemeClr val="accent1">
                    <a:lumMod val="75000"/>
                  </a:schemeClr>
                </a:solidFill>
              </a:rPr>
              <a:t>дело</a:t>
            </a:r>
            <a:r>
              <a:rPr lang="sr-Cyrl-RS" sz="1000" dirty="0" smtClean="0">
                <a:solidFill>
                  <a:schemeClr val="accent1">
                    <a:lumMod val="75000"/>
                  </a:schemeClr>
                </a:solidFill>
              </a:rPr>
              <a:t>; </a:t>
            </a:r>
            <a:r>
              <a:rPr lang="sr-Cyrl-CS" sz="1000" dirty="0" smtClean="0">
                <a:solidFill>
                  <a:schemeClr val="accent1">
                    <a:lumMod val="75000"/>
                  </a:schemeClr>
                </a:solidFill>
              </a:rPr>
              <a:t>прерадити</a:t>
            </a:r>
            <a:r>
              <a:rPr lang="en-US" sz="1000" dirty="0" smtClean="0">
                <a:solidFill>
                  <a:schemeClr val="accent1">
                    <a:lumMod val="75000"/>
                  </a:schemeClr>
                </a:solidFill>
              </a:rPr>
              <a:t> </a:t>
            </a:r>
            <a:r>
              <a:rPr lang="sr-Cyrl-RS" sz="1000" dirty="0" smtClean="0">
                <a:solidFill>
                  <a:schemeClr val="accent1">
                    <a:lumMod val="75000"/>
                  </a:schemeClr>
                </a:solidFill>
              </a:rPr>
              <a:t>га и </a:t>
            </a:r>
            <a:r>
              <a:rPr lang="sr-Cyrl-CS" sz="1000" dirty="0" smtClean="0">
                <a:solidFill>
                  <a:schemeClr val="accent1">
                    <a:lumMod val="75000"/>
                  </a:schemeClr>
                </a:solidFill>
              </a:rPr>
              <a:t>користити</a:t>
            </a:r>
            <a:r>
              <a:rPr lang="en-US" sz="1000" dirty="0" smtClean="0">
                <a:solidFill>
                  <a:schemeClr val="accent1">
                    <a:lumMod val="75000"/>
                  </a:schemeClr>
                </a:solidFill>
              </a:rPr>
              <a:t> </a:t>
            </a:r>
            <a:r>
              <a:rPr lang="sr-Cyrl-RS" sz="1000" dirty="0" smtClean="0">
                <a:solidFill>
                  <a:schemeClr val="accent1">
                    <a:lumMod val="75000"/>
                  </a:schemeClr>
                </a:solidFill>
              </a:rPr>
              <a:t>чак и </a:t>
            </a:r>
            <a:r>
              <a:rPr lang="sr-Cyrl-CS" sz="1000" dirty="0" smtClean="0">
                <a:solidFill>
                  <a:schemeClr val="accent1">
                    <a:lumMod val="75000"/>
                  </a:schemeClr>
                </a:solidFill>
              </a:rPr>
              <a:t>у</a:t>
            </a:r>
            <a:r>
              <a:rPr lang="en-US" sz="1000" dirty="0" smtClean="0">
                <a:solidFill>
                  <a:schemeClr val="accent1">
                    <a:lumMod val="75000"/>
                  </a:schemeClr>
                </a:solidFill>
              </a:rPr>
              <a:t> </a:t>
            </a:r>
            <a:r>
              <a:rPr lang="sr-Cyrl-CS" sz="1000" dirty="0" smtClean="0">
                <a:solidFill>
                  <a:schemeClr val="accent1">
                    <a:lumMod val="75000"/>
                  </a:schemeClr>
                </a:solidFill>
              </a:rPr>
              <a:t>комерцијалне</a:t>
            </a:r>
            <a:r>
              <a:rPr lang="en-US" sz="1000" dirty="0" smtClean="0">
                <a:solidFill>
                  <a:schemeClr val="accent1">
                    <a:lumMod val="75000"/>
                  </a:schemeClr>
                </a:solidFill>
              </a:rPr>
              <a:t> </a:t>
            </a:r>
            <a:r>
              <a:rPr lang="sr-Cyrl-CS" sz="1000" dirty="0" smtClean="0">
                <a:solidFill>
                  <a:schemeClr val="accent1">
                    <a:lumMod val="75000"/>
                  </a:schemeClr>
                </a:solidFill>
              </a:rPr>
              <a:t>сврхе</a:t>
            </a:r>
            <a:r>
              <a:rPr lang="sr-Cyrl-RS" sz="1000" dirty="0" smtClean="0">
                <a:solidFill>
                  <a:schemeClr val="accent1">
                    <a:lumMod val="75000"/>
                  </a:schemeClr>
                </a:solidFill>
              </a:rPr>
              <a:t>.</a:t>
            </a:r>
            <a:endParaRPr lang="en-US" sz="1000" b="1" dirty="0">
              <a:solidFill>
                <a:schemeClr val="accent1">
                  <a:lumMod val="75000"/>
                </a:schemeClr>
              </a:solidFill>
            </a:endParaRPr>
          </a:p>
        </p:txBody>
      </p:sp>
      <p:pic>
        <p:nvPicPr>
          <p:cNvPr id="8" name="Picture 7" descr="88x31"/>
          <p:cNvPicPr>
            <a:picLocks noChangeAspect="1" noChangeArrowheads="1"/>
          </p:cNvPicPr>
          <p:nvPr/>
        </p:nvPicPr>
        <p:blipFill>
          <a:blip r:embed="rId4" cstate="print"/>
          <a:srcRect/>
          <a:stretch>
            <a:fillRect/>
          </a:stretch>
        </p:blipFill>
        <p:spPr bwMode="auto">
          <a:xfrm>
            <a:off x="467544" y="1359808"/>
            <a:ext cx="809895" cy="294215"/>
          </a:xfrm>
          <a:prstGeom prst="rect">
            <a:avLst/>
          </a:prstGeom>
          <a:noFill/>
          <a:ln w="9525">
            <a:noFill/>
            <a:miter lim="800000"/>
            <a:headEnd/>
            <a:tailEnd/>
          </a:ln>
        </p:spPr>
      </p:pic>
      <p:sp>
        <p:nvSpPr>
          <p:cNvPr id="9" name="Rectangle 8"/>
          <p:cNvSpPr/>
          <p:nvPr/>
        </p:nvSpPr>
        <p:spPr>
          <a:xfrm>
            <a:off x="1331640" y="1287800"/>
            <a:ext cx="7776864" cy="707886"/>
          </a:xfrm>
          <a:prstGeom prst="rect">
            <a:avLst/>
          </a:prstGeom>
        </p:spPr>
        <p:txBody>
          <a:bodyPr wrap="square">
            <a:spAutoFit/>
          </a:bodyPr>
          <a:lstStyle/>
          <a:p>
            <a:r>
              <a:rPr lang="en-US" sz="1000" b="1" dirty="0" smtClean="0">
                <a:solidFill>
                  <a:schemeClr val="accent1">
                    <a:lumMod val="75000"/>
                  </a:schemeClr>
                </a:solidFill>
              </a:rPr>
              <a:t>Attribution-</a:t>
            </a:r>
            <a:r>
              <a:rPr lang="en-US" sz="1000" b="1" dirty="0" err="1" smtClean="0">
                <a:solidFill>
                  <a:schemeClr val="accent1">
                    <a:lumMod val="75000"/>
                  </a:schemeClr>
                </a:solidFill>
              </a:rPr>
              <a:t>ShareAlike</a:t>
            </a:r>
            <a:r>
              <a:rPr lang="en-US" sz="1000" b="1" dirty="0" smtClean="0">
                <a:solidFill>
                  <a:schemeClr val="accent1">
                    <a:lumMod val="75000"/>
                  </a:schemeClr>
                </a:solidFill>
              </a:rPr>
              <a:t> –CC BY-SA </a:t>
            </a:r>
            <a:r>
              <a:rPr lang="sr-Cyrl-RS" sz="1000" b="1" dirty="0" smtClean="0">
                <a:solidFill>
                  <a:schemeClr val="accent1">
                    <a:lumMod val="75000"/>
                  </a:schemeClr>
                </a:solidFill>
              </a:rPr>
              <a:t>(</a:t>
            </a:r>
            <a:r>
              <a:rPr lang="en-US" sz="1000" b="1" dirty="0" smtClean="0">
                <a:solidFill>
                  <a:schemeClr val="accent1">
                    <a:lumMod val="75000"/>
                  </a:schemeClr>
                </a:solidFill>
                <a:hlinkClick r:id="rId3"/>
              </a:rPr>
              <a:t>https://creativecommons.org/licenses/by-sa/4.0/ </a:t>
            </a:r>
            <a:r>
              <a:rPr lang="sr-Cyrl-RS" sz="1000" b="1" dirty="0" smtClean="0">
                <a:solidFill>
                  <a:schemeClr val="accent1">
                    <a:lumMod val="75000"/>
                  </a:schemeClr>
                </a:solidFill>
              </a:rPr>
              <a:t>)</a:t>
            </a:r>
          </a:p>
          <a:p>
            <a:r>
              <a:rPr lang="en-US" sz="1000" b="1" dirty="0" smtClean="0">
                <a:solidFill>
                  <a:schemeClr val="accent1">
                    <a:lumMod val="75000"/>
                  </a:schemeClr>
                </a:solidFill>
              </a:rPr>
              <a:t> </a:t>
            </a:r>
            <a:r>
              <a:rPr lang="sr-Cyrl-CS" sz="1000" b="1" dirty="0" smtClean="0">
                <a:solidFill>
                  <a:schemeClr val="accent1">
                    <a:lumMod val="75000"/>
                  </a:schemeClr>
                </a:solidFill>
              </a:rPr>
              <a:t>Ауторство</a:t>
            </a:r>
            <a:r>
              <a:rPr lang="en-US" sz="1000" b="1" dirty="0" smtClean="0">
                <a:solidFill>
                  <a:schemeClr val="accent1">
                    <a:lumMod val="75000"/>
                  </a:schemeClr>
                </a:solidFill>
              </a:rPr>
              <a:t> </a:t>
            </a:r>
            <a:r>
              <a:rPr lang="sr-Cyrl-RS" sz="1000" b="1" dirty="0" smtClean="0">
                <a:solidFill>
                  <a:schemeClr val="accent1">
                    <a:lumMod val="75000"/>
                  </a:schemeClr>
                </a:solidFill>
              </a:rPr>
              <a:t>–</a:t>
            </a:r>
            <a:r>
              <a:rPr lang="en-US" sz="1000" b="1" dirty="0" smtClean="0">
                <a:solidFill>
                  <a:schemeClr val="accent1">
                    <a:lumMod val="75000"/>
                  </a:schemeClr>
                </a:solidFill>
              </a:rPr>
              <a:t> </a:t>
            </a:r>
            <a:r>
              <a:rPr lang="sr-Cyrl-RS" sz="1000" b="1" dirty="0" smtClean="0">
                <a:solidFill>
                  <a:schemeClr val="accent1">
                    <a:lumMod val="75000"/>
                  </a:schemeClr>
                </a:solidFill>
              </a:rPr>
              <a:t>Делити под истим условима </a:t>
            </a:r>
            <a:r>
              <a:rPr lang="sr-Cyrl-RS" sz="1000" dirty="0" smtClean="0">
                <a:solidFill>
                  <a:schemeClr val="accent1">
                    <a:lumMod val="75000"/>
                  </a:schemeClr>
                </a:solidFill>
              </a:rPr>
              <a:t>– Морају се навести подаци о изворном делу и линк ка лиценци, и мора се нагласити да ли је изворно дело измењено. Ако се прерађује изворно дело или се инкорпорира у нову целину, ново дело се мора делити под истом лиценцом. </a:t>
            </a:r>
            <a:r>
              <a:rPr lang="sr-Cyrl-CS" sz="1000" dirty="0" smtClean="0">
                <a:solidFill>
                  <a:schemeClr val="accent1">
                    <a:lumMod val="75000"/>
                  </a:schemeClr>
                </a:solidFill>
              </a:rPr>
              <a:t>Дозвољено</a:t>
            </a:r>
            <a:r>
              <a:rPr lang="en-US" sz="1000" dirty="0" smtClean="0">
                <a:solidFill>
                  <a:schemeClr val="accent1">
                    <a:lumMod val="75000"/>
                  </a:schemeClr>
                </a:solidFill>
              </a:rPr>
              <a:t> </a:t>
            </a:r>
            <a:r>
              <a:rPr lang="sr-Cyrl-CS" sz="1000" dirty="0" smtClean="0">
                <a:solidFill>
                  <a:schemeClr val="accent1">
                    <a:lumMod val="75000"/>
                  </a:schemeClr>
                </a:solidFill>
              </a:rPr>
              <a:t>је</a:t>
            </a:r>
            <a:r>
              <a:rPr lang="sr-Cyrl-RS" sz="1000" dirty="0" smtClean="0">
                <a:solidFill>
                  <a:schemeClr val="accent1">
                    <a:lumMod val="75000"/>
                  </a:schemeClr>
                </a:solidFill>
              </a:rPr>
              <a:t> </a:t>
            </a:r>
            <a:r>
              <a:rPr lang="sr-Cyrl-CS" sz="1000" dirty="0" smtClean="0">
                <a:solidFill>
                  <a:schemeClr val="accent1">
                    <a:lumMod val="75000"/>
                  </a:schemeClr>
                </a:solidFill>
              </a:rPr>
              <a:t>умножавати</a:t>
            </a:r>
            <a:r>
              <a:rPr lang="en-US" sz="1000" dirty="0" smtClean="0">
                <a:solidFill>
                  <a:schemeClr val="accent1">
                    <a:lumMod val="75000"/>
                  </a:schemeClr>
                </a:solidFill>
              </a:rPr>
              <a:t>, </a:t>
            </a:r>
            <a:r>
              <a:rPr lang="sr-Cyrl-CS" sz="1000" dirty="0" smtClean="0">
                <a:solidFill>
                  <a:schemeClr val="accent1">
                    <a:lumMod val="75000"/>
                  </a:schemeClr>
                </a:solidFill>
              </a:rPr>
              <a:t>дистрибуирати</a:t>
            </a:r>
            <a:r>
              <a:rPr lang="en-US" sz="1000" dirty="0" smtClean="0">
                <a:solidFill>
                  <a:schemeClr val="accent1">
                    <a:lumMod val="75000"/>
                  </a:schemeClr>
                </a:solidFill>
              </a:rPr>
              <a:t> </a:t>
            </a:r>
            <a:r>
              <a:rPr lang="sr-Cyrl-CS" sz="1000" dirty="0" smtClean="0">
                <a:solidFill>
                  <a:schemeClr val="accent1">
                    <a:lumMod val="75000"/>
                  </a:schemeClr>
                </a:solidFill>
              </a:rPr>
              <a:t>и</a:t>
            </a:r>
            <a:r>
              <a:rPr lang="en-US" sz="1000" dirty="0" smtClean="0">
                <a:solidFill>
                  <a:schemeClr val="accent1">
                    <a:lumMod val="75000"/>
                  </a:schemeClr>
                </a:solidFill>
              </a:rPr>
              <a:t> </a:t>
            </a:r>
            <a:r>
              <a:rPr lang="sr-Cyrl-CS" sz="1000" dirty="0" smtClean="0">
                <a:solidFill>
                  <a:schemeClr val="accent1">
                    <a:lumMod val="75000"/>
                  </a:schemeClr>
                </a:solidFill>
              </a:rPr>
              <a:t>јавно</a:t>
            </a:r>
            <a:r>
              <a:rPr lang="en-US" sz="1000" dirty="0" smtClean="0">
                <a:solidFill>
                  <a:schemeClr val="accent1">
                    <a:lumMod val="75000"/>
                  </a:schemeClr>
                </a:solidFill>
              </a:rPr>
              <a:t> </a:t>
            </a:r>
            <a:r>
              <a:rPr lang="sr-Cyrl-CS" sz="1000" dirty="0" smtClean="0">
                <a:solidFill>
                  <a:schemeClr val="accent1">
                    <a:lumMod val="75000"/>
                  </a:schemeClr>
                </a:solidFill>
              </a:rPr>
              <a:t>саопштавати</a:t>
            </a:r>
            <a:r>
              <a:rPr lang="en-US" sz="1000" dirty="0" smtClean="0">
                <a:solidFill>
                  <a:schemeClr val="accent1">
                    <a:lumMod val="75000"/>
                  </a:schemeClr>
                </a:solidFill>
              </a:rPr>
              <a:t> </a:t>
            </a:r>
            <a:r>
              <a:rPr lang="sr-Cyrl-CS" sz="1000" dirty="0" smtClean="0">
                <a:solidFill>
                  <a:schemeClr val="accent1">
                    <a:lumMod val="75000"/>
                  </a:schemeClr>
                </a:solidFill>
              </a:rPr>
              <a:t>дело</a:t>
            </a:r>
            <a:r>
              <a:rPr lang="sr-Cyrl-RS" sz="1000" dirty="0" smtClean="0">
                <a:solidFill>
                  <a:schemeClr val="accent1">
                    <a:lumMod val="75000"/>
                  </a:schemeClr>
                </a:solidFill>
              </a:rPr>
              <a:t>; </a:t>
            </a:r>
            <a:r>
              <a:rPr lang="sr-Cyrl-CS" sz="1000" dirty="0" smtClean="0">
                <a:solidFill>
                  <a:schemeClr val="accent1">
                    <a:lumMod val="75000"/>
                  </a:schemeClr>
                </a:solidFill>
              </a:rPr>
              <a:t>прерадити</a:t>
            </a:r>
            <a:r>
              <a:rPr lang="en-US" sz="1000" dirty="0" smtClean="0">
                <a:solidFill>
                  <a:schemeClr val="accent1">
                    <a:lumMod val="75000"/>
                  </a:schemeClr>
                </a:solidFill>
              </a:rPr>
              <a:t> </a:t>
            </a:r>
            <a:r>
              <a:rPr lang="sr-Cyrl-RS" sz="1000" dirty="0" smtClean="0">
                <a:solidFill>
                  <a:schemeClr val="accent1">
                    <a:lumMod val="75000"/>
                  </a:schemeClr>
                </a:solidFill>
              </a:rPr>
              <a:t>га и </a:t>
            </a:r>
            <a:r>
              <a:rPr lang="sr-Cyrl-CS" sz="1000" dirty="0" smtClean="0">
                <a:solidFill>
                  <a:schemeClr val="accent1">
                    <a:lumMod val="75000"/>
                  </a:schemeClr>
                </a:solidFill>
              </a:rPr>
              <a:t>користити</a:t>
            </a:r>
            <a:r>
              <a:rPr lang="en-US" sz="1000" dirty="0" smtClean="0">
                <a:solidFill>
                  <a:schemeClr val="accent1">
                    <a:lumMod val="75000"/>
                  </a:schemeClr>
                </a:solidFill>
              </a:rPr>
              <a:t> </a:t>
            </a:r>
            <a:r>
              <a:rPr lang="sr-Cyrl-RS" sz="1000" dirty="0" smtClean="0">
                <a:solidFill>
                  <a:schemeClr val="accent1">
                    <a:lumMod val="75000"/>
                  </a:schemeClr>
                </a:solidFill>
              </a:rPr>
              <a:t>чак и </a:t>
            </a:r>
            <a:r>
              <a:rPr lang="sr-Cyrl-CS" sz="1000" dirty="0" smtClean="0">
                <a:solidFill>
                  <a:schemeClr val="accent1">
                    <a:lumMod val="75000"/>
                  </a:schemeClr>
                </a:solidFill>
              </a:rPr>
              <a:t>у</a:t>
            </a:r>
            <a:r>
              <a:rPr lang="en-US" sz="1000" dirty="0" smtClean="0">
                <a:solidFill>
                  <a:schemeClr val="accent1">
                    <a:lumMod val="75000"/>
                  </a:schemeClr>
                </a:solidFill>
              </a:rPr>
              <a:t> </a:t>
            </a:r>
            <a:r>
              <a:rPr lang="sr-Cyrl-CS" sz="1000" dirty="0" smtClean="0">
                <a:solidFill>
                  <a:schemeClr val="accent1">
                    <a:lumMod val="75000"/>
                  </a:schemeClr>
                </a:solidFill>
              </a:rPr>
              <a:t>комерцијалне</a:t>
            </a:r>
            <a:r>
              <a:rPr lang="en-US" sz="1000" dirty="0" smtClean="0">
                <a:solidFill>
                  <a:schemeClr val="accent1">
                    <a:lumMod val="75000"/>
                  </a:schemeClr>
                </a:solidFill>
              </a:rPr>
              <a:t> </a:t>
            </a:r>
            <a:r>
              <a:rPr lang="sr-Cyrl-CS" sz="1000" dirty="0" smtClean="0">
                <a:solidFill>
                  <a:schemeClr val="accent1">
                    <a:lumMod val="75000"/>
                  </a:schemeClr>
                </a:solidFill>
              </a:rPr>
              <a:t>сврхе</a:t>
            </a:r>
            <a:r>
              <a:rPr lang="sr-Cyrl-RS" sz="1000" dirty="0" smtClean="0">
                <a:solidFill>
                  <a:schemeClr val="accent1">
                    <a:lumMod val="75000"/>
                  </a:schemeClr>
                </a:solidFill>
              </a:rPr>
              <a:t>.</a:t>
            </a:r>
            <a:r>
              <a:rPr lang="sr-Cyrl-RS" sz="1000" b="1" dirty="0" smtClean="0">
                <a:solidFill>
                  <a:schemeClr val="accent1">
                    <a:lumMod val="75000"/>
                  </a:schemeClr>
                </a:solidFill>
              </a:rPr>
              <a:t> </a:t>
            </a:r>
            <a:endParaRPr lang="en-US" sz="1000" b="1" dirty="0">
              <a:solidFill>
                <a:schemeClr val="accent1">
                  <a:lumMod val="75000"/>
                </a:schemeClr>
              </a:solidFill>
            </a:endParaRPr>
          </a:p>
        </p:txBody>
      </p:sp>
      <p:pic>
        <p:nvPicPr>
          <p:cNvPr id="12" name="Picture 7" descr="88x31"/>
          <p:cNvPicPr>
            <a:picLocks noChangeAspect="1" noChangeArrowheads="1"/>
          </p:cNvPicPr>
          <p:nvPr/>
        </p:nvPicPr>
        <p:blipFill>
          <a:blip r:embed="rId5" cstate="print"/>
          <a:srcRect/>
          <a:stretch>
            <a:fillRect/>
          </a:stretch>
        </p:blipFill>
        <p:spPr bwMode="auto">
          <a:xfrm>
            <a:off x="467544" y="2079888"/>
            <a:ext cx="792088" cy="285140"/>
          </a:xfrm>
          <a:prstGeom prst="rect">
            <a:avLst/>
          </a:prstGeom>
          <a:noFill/>
          <a:ln w="9525">
            <a:noFill/>
            <a:miter lim="800000"/>
            <a:headEnd/>
            <a:tailEnd/>
          </a:ln>
        </p:spPr>
      </p:pic>
      <p:sp>
        <p:nvSpPr>
          <p:cNvPr id="13" name="Rectangle 12"/>
          <p:cNvSpPr/>
          <p:nvPr/>
        </p:nvSpPr>
        <p:spPr>
          <a:xfrm>
            <a:off x="1331640" y="2020074"/>
            <a:ext cx="7776864" cy="707886"/>
          </a:xfrm>
          <a:prstGeom prst="rect">
            <a:avLst/>
          </a:prstGeom>
        </p:spPr>
        <p:txBody>
          <a:bodyPr wrap="square">
            <a:spAutoFit/>
          </a:bodyPr>
          <a:lstStyle/>
          <a:p>
            <a:r>
              <a:rPr lang="en-US" sz="1000" b="1" dirty="0" smtClean="0">
                <a:solidFill>
                  <a:schemeClr val="accent1">
                    <a:lumMod val="75000"/>
                  </a:schemeClr>
                </a:solidFill>
              </a:rPr>
              <a:t>Attribution-</a:t>
            </a:r>
            <a:r>
              <a:rPr lang="en-US" sz="1000" b="1" dirty="0" err="1" smtClean="0">
                <a:solidFill>
                  <a:schemeClr val="accent1">
                    <a:lumMod val="75000"/>
                  </a:schemeClr>
                </a:solidFill>
              </a:rPr>
              <a:t>NonCommercial</a:t>
            </a:r>
            <a:r>
              <a:rPr lang="en-US" sz="1000" b="1" dirty="0" smtClean="0">
                <a:solidFill>
                  <a:schemeClr val="accent1">
                    <a:lumMod val="75000"/>
                  </a:schemeClr>
                </a:solidFill>
              </a:rPr>
              <a:t> – CC BY-NC</a:t>
            </a:r>
            <a:r>
              <a:rPr lang="sr-Cyrl-RS" sz="1000" b="1" dirty="0" smtClean="0">
                <a:solidFill>
                  <a:schemeClr val="accent1">
                    <a:lumMod val="75000"/>
                  </a:schemeClr>
                </a:solidFill>
              </a:rPr>
              <a:t> (</a:t>
            </a:r>
            <a:r>
              <a:rPr lang="en-US" sz="1000" b="1" dirty="0" smtClean="0">
                <a:solidFill>
                  <a:schemeClr val="accent1">
                    <a:lumMod val="75000"/>
                  </a:schemeClr>
                </a:solidFill>
                <a:hlinkClick r:id="rId6"/>
              </a:rPr>
              <a:t>https://creativecommons.org/licenses/by-nc/4.0/</a:t>
            </a:r>
            <a:r>
              <a:rPr lang="sr-Cyrl-RS" sz="1000" b="1" dirty="0" smtClean="0">
                <a:solidFill>
                  <a:schemeClr val="accent1">
                    <a:lumMod val="75000"/>
                  </a:schemeClr>
                </a:solidFill>
              </a:rPr>
              <a:t>) </a:t>
            </a:r>
          </a:p>
          <a:p>
            <a:pPr lvl="0"/>
            <a:r>
              <a:rPr lang="en-US" sz="1000" b="1" dirty="0" smtClean="0">
                <a:solidFill>
                  <a:schemeClr val="accent1">
                    <a:lumMod val="75000"/>
                  </a:schemeClr>
                </a:solidFill>
              </a:rPr>
              <a:t> </a:t>
            </a:r>
            <a:r>
              <a:rPr lang="sr-Cyrl-CS" sz="1000" b="1" dirty="0" smtClean="0">
                <a:solidFill>
                  <a:schemeClr val="accent1">
                    <a:lumMod val="75000"/>
                  </a:schemeClr>
                </a:solidFill>
              </a:rPr>
              <a:t>Ауторство</a:t>
            </a:r>
            <a:r>
              <a:rPr lang="en-US" sz="1000" b="1" dirty="0" smtClean="0">
                <a:solidFill>
                  <a:schemeClr val="accent1">
                    <a:lumMod val="75000"/>
                  </a:schemeClr>
                </a:solidFill>
              </a:rPr>
              <a:t> </a:t>
            </a:r>
            <a:r>
              <a:rPr lang="sr-Cyrl-RS" sz="1000" b="1" dirty="0" smtClean="0">
                <a:solidFill>
                  <a:schemeClr val="accent1">
                    <a:lumMod val="75000"/>
                  </a:schemeClr>
                </a:solidFill>
              </a:rPr>
              <a:t>–</a:t>
            </a:r>
            <a:r>
              <a:rPr lang="en-US" sz="1000" b="1" dirty="0" smtClean="0">
                <a:solidFill>
                  <a:schemeClr val="accent1">
                    <a:lumMod val="75000"/>
                  </a:schemeClr>
                </a:solidFill>
              </a:rPr>
              <a:t> </a:t>
            </a:r>
            <a:r>
              <a:rPr lang="sr-Cyrl-RS" sz="1000" b="1" dirty="0" smtClean="0">
                <a:solidFill>
                  <a:schemeClr val="accent1">
                    <a:lumMod val="75000"/>
                  </a:schemeClr>
                </a:solidFill>
              </a:rPr>
              <a:t>Некомерцијално </a:t>
            </a:r>
            <a:r>
              <a:rPr lang="sr-Cyrl-RS" sz="1000" dirty="0" smtClean="0">
                <a:solidFill>
                  <a:schemeClr val="accent1">
                    <a:lumMod val="75000"/>
                  </a:schemeClr>
                </a:solidFill>
              </a:rPr>
              <a:t>– Морају се навести подаци о изворном делу и линк ка лиценци, и мора се нагласити да ли је изворно дело измењено. Материјал се не сме користити у комерцијалне сврхе. </a:t>
            </a:r>
            <a:r>
              <a:rPr lang="sr-Cyrl-CS" sz="1000" dirty="0" smtClean="0">
                <a:solidFill>
                  <a:schemeClr val="accent1">
                    <a:lumMod val="75000"/>
                  </a:schemeClr>
                </a:solidFill>
              </a:rPr>
              <a:t>Дозвољено</a:t>
            </a:r>
            <a:r>
              <a:rPr lang="en-US" sz="1000" dirty="0" smtClean="0">
                <a:solidFill>
                  <a:schemeClr val="accent1">
                    <a:lumMod val="75000"/>
                  </a:schemeClr>
                </a:solidFill>
              </a:rPr>
              <a:t> </a:t>
            </a:r>
            <a:r>
              <a:rPr lang="sr-Cyrl-CS" sz="1000" dirty="0" smtClean="0">
                <a:solidFill>
                  <a:schemeClr val="accent1">
                    <a:lumMod val="75000"/>
                  </a:schemeClr>
                </a:solidFill>
              </a:rPr>
              <a:t>је</a:t>
            </a:r>
            <a:r>
              <a:rPr lang="sr-Cyrl-RS" sz="1000" dirty="0" smtClean="0">
                <a:solidFill>
                  <a:schemeClr val="accent1">
                    <a:lumMod val="75000"/>
                  </a:schemeClr>
                </a:solidFill>
              </a:rPr>
              <a:t> </a:t>
            </a:r>
            <a:r>
              <a:rPr lang="sr-Cyrl-CS" sz="1000" dirty="0" smtClean="0">
                <a:solidFill>
                  <a:schemeClr val="accent1">
                    <a:lumMod val="75000"/>
                  </a:schemeClr>
                </a:solidFill>
              </a:rPr>
              <a:t>умножавати</a:t>
            </a:r>
            <a:r>
              <a:rPr lang="en-US" sz="1000" dirty="0" smtClean="0">
                <a:solidFill>
                  <a:schemeClr val="accent1">
                    <a:lumMod val="75000"/>
                  </a:schemeClr>
                </a:solidFill>
              </a:rPr>
              <a:t>, </a:t>
            </a:r>
            <a:r>
              <a:rPr lang="sr-Cyrl-CS" sz="1000" dirty="0" smtClean="0">
                <a:solidFill>
                  <a:schemeClr val="accent1">
                    <a:lumMod val="75000"/>
                  </a:schemeClr>
                </a:solidFill>
              </a:rPr>
              <a:t>дистрибуирати,</a:t>
            </a:r>
            <a:r>
              <a:rPr lang="en-US" sz="1000" dirty="0" smtClean="0">
                <a:solidFill>
                  <a:schemeClr val="accent1">
                    <a:lumMod val="75000"/>
                  </a:schemeClr>
                </a:solidFill>
              </a:rPr>
              <a:t> </a:t>
            </a:r>
            <a:r>
              <a:rPr lang="sr-Cyrl-CS" sz="1000" dirty="0" smtClean="0">
                <a:solidFill>
                  <a:schemeClr val="accent1">
                    <a:lumMod val="75000"/>
                  </a:schemeClr>
                </a:solidFill>
              </a:rPr>
              <a:t>јавно</a:t>
            </a:r>
            <a:r>
              <a:rPr lang="en-US" sz="1000" dirty="0" smtClean="0">
                <a:solidFill>
                  <a:schemeClr val="accent1">
                    <a:lumMod val="75000"/>
                  </a:schemeClr>
                </a:solidFill>
              </a:rPr>
              <a:t> </a:t>
            </a:r>
            <a:r>
              <a:rPr lang="sr-Cyrl-CS" sz="1000" dirty="0" smtClean="0">
                <a:solidFill>
                  <a:schemeClr val="accent1">
                    <a:lumMod val="75000"/>
                  </a:schemeClr>
                </a:solidFill>
              </a:rPr>
              <a:t>саопштавати</a:t>
            </a:r>
            <a:r>
              <a:rPr lang="en-US" sz="1000" dirty="0" smtClean="0">
                <a:solidFill>
                  <a:schemeClr val="accent1">
                    <a:lumMod val="75000"/>
                  </a:schemeClr>
                </a:solidFill>
              </a:rPr>
              <a:t> </a:t>
            </a:r>
            <a:r>
              <a:rPr lang="sr-Cyrl-RS" sz="1000" dirty="0" smtClean="0">
                <a:solidFill>
                  <a:schemeClr val="accent1">
                    <a:lumMod val="75000"/>
                  </a:schemeClr>
                </a:solidFill>
              </a:rPr>
              <a:t>и </a:t>
            </a:r>
            <a:r>
              <a:rPr lang="sr-Cyrl-CS" sz="1000" dirty="0" smtClean="0">
                <a:solidFill>
                  <a:schemeClr val="accent1">
                    <a:lumMod val="75000"/>
                  </a:schemeClr>
                </a:solidFill>
              </a:rPr>
              <a:t>прерадити дело.</a:t>
            </a:r>
            <a:r>
              <a:rPr lang="sr-Cyrl-RS" sz="1000" dirty="0" smtClean="0">
                <a:solidFill>
                  <a:schemeClr val="accent1">
                    <a:lumMod val="75000"/>
                  </a:schemeClr>
                </a:solidFill>
              </a:rPr>
              <a:t> </a:t>
            </a:r>
            <a:endParaRPr lang="en-US" sz="1000" dirty="0" smtClean="0">
              <a:solidFill>
                <a:schemeClr val="accent1">
                  <a:lumMod val="75000"/>
                </a:schemeClr>
              </a:solidFill>
            </a:endParaRPr>
          </a:p>
        </p:txBody>
      </p:sp>
      <p:pic>
        <p:nvPicPr>
          <p:cNvPr id="15" name="Picture 8" descr="88x31"/>
          <p:cNvPicPr>
            <a:picLocks noChangeAspect="1" noChangeArrowheads="1"/>
          </p:cNvPicPr>
          <p:nvPr/>
        </p:nvPicPr>
        <p:blipFill>
          <a:blip r:embed="rId7" cstate="print"/>
          <a:srcRect/>
          <a:stretch>
            <a:fillRect/>
          </a:stretch>
        </p:blipFill>
        <p:spPr bwMode="auto">
          <a:xfrm>
            <a:off x="467544" y="2799968"/>
            <a:ext cx="792087" cy="288032"/>
          </a:xfrm>
          <a:prstGeom prst="rect">
            <a:avLst/>
          </a:prstGeom>
          <a:noFill/>
          <a:ln w="9525">
            <a:noFill/>
            <a:miter lim="800000"/>
            <a:headEnd/>
            <a:tailEnd/>
          </a:ln>
        </p:spPr>
      </p:pic>
      <p:sp>
        <p:nvSpPr>
          <p:cNvPr id="16" name="Rectangle 15"/>
          <p:cNvSpPr/>
          <p:nvPr/>
        </p:nvSpPr>
        <p:spPr>
          <a:xfrm>
            <a:off x="1331640" y="2740154"/>
            <a:ext cx="7848872" cy="707886"/>
          </a:xfrm>
          <a:prstGeom prst="rect">
            <a:avLst/>
          </a:prstGeom>
        </p:spPr>
        <p:txBody>
          <a:bodyPr wrap="square">
            <a:spAutoFit/>
          </a:bodyPr>
          <a:lstStyle/>
          <a:p>
            <a:r>
              <a:rPr lang="en-US" sz="1000" b="1" dirty="0" smtClean="0">
                <a:solidFill>
                  <a:schemeClr val="accent1">
                    <a:lumMod val="75000"/>
                  </a:schemeClr>
                </a:solidFill>
              </a:rPr>
              <a:t>Attribution-</a:t>
            </a:r>
            <a:r>
              <a:rPr lang="en-US" sz="1000" b="1" dirty="0" err="1" smtClean="0">
                <a:solidFill>
                  <a:schemeClr val="accent1">
                    <a:lumMod val="75000"/>
                  </a:schemeClr>
                </a:solidFill>
              </a:rPr>
              <a:t>NoDerivs</a:t>
            </a:r>
            <a:r>
              <a:rPr lang="en-US" sz="1000" b="1" dirty="0" smtClean="0">
                <a:solidFill>
                  <a:schemeClr val="accent1">
                    <a:lumMod val="75000"/>
                  </a:schemeClr>
                </a:solidFill>
              </a:rPr>
              <a:t> – CC BY-ND</a:t>
            </a:r>
            <a:r>
              <a:rPr lang="sr-Cyrl-RS" sz="1000" b="1" dirty="0" smtClean="0">
                <a:solidFill>
                  <a:schemeClr val="accent1">
                    <a:lumMod val="75000"/>
                  </a:schemeClr>
                </a:solidFill>
              </a:rPr>
              <a:t> (</a:t>
            </a:r>
            <a:r>
              <a:rPr lang="en-US" sz="1000" b="1" dirty="0" smtClean="0">
                <a:solidFill>
                  <a:schemeClr val="accent1">
                    <a:lumMod val="75000"/>
                  </a:schemeClr>
                </a:solidFill>
                <a:hlinkClick r:id="rId8"/>
              </a:rPr>
              <a:t>https://creativecommons.org/licenses/by-nd/4.0/</a:t>
            </a:r>
            <a:r>
              <a:rPr lang="sr-Cyrl-RS" sz="1000" b="1" dirty="0" smtClean="0">
                <a:solidFill>
                  <a:schemeClr val="accent1">
                    <a:lumMod val="75000"/>
                  </a:schemeClr>
                </a:solidFill>
              </a:rPr>
              <a:t>)</a:t>
            </a:r>
          </a:p>
          <a:p>
            <a:r>
              <a:rPr lang="sr-Cyrl-CS" sz="1000" b="1" dirty="0" smtClean="0">
                <a:solidFill>
                  <a:schemeClr val="accent1">
                    <a:lumMod val="75000"/>
                  </a:schemeClr>
                </a:solidFill>
              </a:rPr>
              <a:t>Ауторство</a:t>
            </a:r>
            <a:r>
              <a:rPr lang="en-US" sz="1000" b="1" dirty="0" smtClean="0">
                <a:solidFill>
                  <a:schemeClr val="accent1">
                    <a:lumMod val="75000"/>
                  </a:schemeClr>
                </a:solidFill>
              </a:rPr>
              <a:t> </a:t>
            </a:r>
            <a:r>
              <a:rPr lang="sr-Cyrl-RS" sz="1000" b="1" dirty="0" smtClean="0">
                <a:solidFill>
                  <a:schemeClr val="accent1">
                    <a:lumMod val="75000"/>
                  </a:schemeClr>
                </a:solidFill>
              </a:rPr>
              <a:t>–</a:t>
            </a:r>
            <a:r>
              <a:rPr lang="en-US" sz="1000" b="1" dirty="0" smtClean="0">
                <a:solidFill>
                  <a:schemeClr val="accent1">
                    <a:lumMod val="75000"/>
                  </a:schemeClr>
                </a:solidFill>
              </a:rPr>
              <a:t> </a:t>
            </a:r>
            <a:r>
              <a:rPr lang="sr-Cyrl-RS" sz="1000" b="1" dirty="0" smtClean="0">
                <a:solidFill>
                  <a:schemeClr val="accent1">
                    <a:lumMod val="75000"/>
                  </a:schemeClr>
                </a:solidFill>
              </a:rPr>
              <a:t>Без прераде </a:t>
            </a:r>
            <a:r>
              <a:rPr lang="sr-Cyrl-RS" sz="1000" dirty="0" smtClean="0">
                <a:solidFill>
                  <a:schemeClr val="accent1">
                    <a:lumMod val="75000"/>
                  </a:schemeClr>
                </a:solidFill>
              </a:rPr>
              <a:t>– Морају се навести подаци о изворном делу и линк ка лиценци, и мора се нагласити да ли је изворно дело измењено. Ако се прерађује изворно дело или се инкорпорира у нову целину, измењено дело се не сме дистрибуирати</a:t>
            </a:r>
            <a:r>
              <a:rPr lang="sr-Cyrl-CS" sz="1000" dirty="0" smtClean="0">
                <a:solidFill>
                  <a:schemeClr val="accent1">
                    <a:lumMod val="75000"/>
                  </a:schemeClr>
                </a:solidFill>
              </a:rPr>
              <a:t>.</a:t>
            </a:r>
            <a:r>
              <a:rPr lang="sr-Cyrl-RS" sz="1000" dirty="0" smtClean="0">
                <a:solidFill>
                  <a:schemeClr val="accent1">
                    <a:lumMod val="75000"/>
                  </a:schemeClr>
                </a:solidFill>
              </a:rPr>
              <a:t> </a:t>
            </a:r>
            <a:r>
              <a:rPr lang="sr-Cyrl-CS" sz="1000" dirty="0" smtClean="0">
                <a:solidFill>
                  <a:schemeClr val="accent1">
                    <a:lumMod val="75000"/>
                  </a:schemeClr>
                </a:solidFill>
              </a:rPr>
              <a:t>Дозвољено</a:t>
            </a:r>
            <a:r>
              <a:rPr lang="en-US" sz="1000" dirty="0" smtClean="0">
                <a:solidFill>
                  <a:schemeClr val="accent1">
                    <a:lumMod val="75000"/>
                  </a:schemeClr>
                </a:solidFill>
              </a:rPr>
              <a:t> </a:t>
            </a:r>
            <a:r>
              <a:rPr lang="sr-Cyrl-CS" sz="1000" dirty="0" smtClean="0">
                <a:solidFill>
                  <a:schemeClr val="accent1">
                    <a:lumMod val="75000"/>
                  </a:schemeClr>
                </a:solidFill>
              </a:rPr>
              <a:t>је</a:t>
            </a:r>
            <a:r>
              <a:rPr lang="sr-Cyrl-RS" sz="1000" dirty="0" smtClean="0">
                <a:solidFill>
                  <a:schemeClr val="accent1">
                    <a:lumMod val="75000"/>
                  </a:schemeClr>
                </a:solidFill>
              </a:rPr>
              <a:t> </a:t>
            </a:r>
            <a:r>
              <a:rPr lang="sr-Cyrl-CS" sz="1000" dirty="0" smtClean="0">
                <a:solidFill>
                  <a:schemeClr val="accent1">
                    <a:lumMod val="75000"/>
                  </a:schemeClr>
                </a:solidFill>
              </a:rPr>
              <a:t>умножавати</a:t>
            </a:r>
            <a:r>
              <a:rPr lang="sr-Cyrl-RS" sz="1000" dirty="0" smtClean="0">
                <a:solidFill>
                  <a:schemeClr val="accent1">
                    <a:lumMod val="75000"/>
                  </a:schemeClr>
                </a:solidFill>
              </a:rPr>
              <a:t> и</a:t>
            </a:r>
            <a:r>
              <a:rPr lang="en-US" sz="1000" dirty="0" smtClean="0">
                <a:solidFill>
                  <a:schemeClr val="accent1">
                    <a:lumMod val="75000"/>
                  </a:schemeClr>
                </a:solidFill>
              </a:rPr>
              <a:t> </a:t>
            </a:r>
            <a:r>
              <a:rPr lang="sr-Cyrl-CS" sz="1000" dirty="0" smtClean="0">
                <a:solidFill>
                  <a:schemeClr val="accent1">
                    <a:lumMod val="75000"/>
                  </a:schemeClr>
                </a:solidFill>
              </a:rPr>
              <a:t>дистрибуирати</a:t>
            </a:r>
            <a:r>
              <a:rPr lang="en-US" sz="1000" dirty="0" smtClean="0">
                <a:solidFill>
                  <a:schemeClr val="accent1">
                    <a:lumMod val="75000"/>
                  </a:schemeClr>
                </a:solidFill>
              </a:rPr>
              <a:t> </a:t>
            </a:r>
            <a:r>
              <a:rPr lang="sr-Cyrl-CS" sz="1000" dirty="0" smtClean="0">
                <a:solidFill>
                  <a:schemeClr val="accent1">
                    <a:lumMod val="75000"/>
                  </a:schemeClr>
                </a:solidFill>
              </a:rPr>
              <a:t>дело </a:t>
            </a:r>
            <a:r>
              <a:rPr lang="sr-Cyrl-RS" sz="1000" dirty="0" smtClean="0">
                <a:solidFill>
                  <a:schemeClr val="accent1">
                    <a:lumMod val="75000"/>
                  </a:schemeClr>
                </a:solidFill>
              </a:rPr>
              <a:t>чак и </a:t>
            </a:r>
            <a:r>
              <a:rPr lang="sr-Cyrl-CS" sz="1000" dirty="0" smtClean="0">
                <a:solidFill>
                  <a:schemeClr val="accent1">
                    <a:lumMod val="75000"/>
                  </a:schemeClr>
                </a:solidFill>
              </a:rPr>
              <a:t>у</a:t>
            </a:r>
            <a:r>
              <a:rPr lang="en-US" sz="1000" dirty="0" smtClean="0">
                <a:solidFill>
                  <a:schemeClr val="accent1">
                    <a:lumMod val="75000"/>
                  </a:schemeClr>
                </a:solidFill>
              </a:rPr>
              <a:t> </a:t>
            </a:r>
            <a:r>
              <a:rPr lang="sr-Cyrl-CS" sz="1000" dirty="0" smtClean="0">
                <a:solidFill>
                  <a:schemeClr val="accent1">
                    <a:lumMod val="75000"/>
                  </a:schemeClr>
                </a:solidFill>
              </a:rPr>
              <a:t>комерцијалне</a:t>
            </a:r>
            <a:r>
              <a:rPr lang="en-US" sz="1000" dirty="0" smtClean="0">
                <a:solidFill>
                  <a:schemeClr val="accent1">
                    <a:lumMod val="75000"/>
                  </a:schemeClr>
                </a:solidFill>
              </a:rPr>
              <a:t> </a:t>
            </a:r>
            <a:r>
              <a:rPr lang="sr-Cyrl-CS" sz="1000" dirty="0" smtClean="0">
                <a:solidFill>
                  <a:schemeClr val="accent1">
                    <a:lumMod val="75000"/>
                  </a:schemeClr>
                </a:solidFill>
              </a:rPr>
              <a:t>сврхе</a:t>
            </a:r>
            <a:r>
              <a:rPr lang="sr-Cyrl-RS" sz="1000" dirty="0" smtClean="0">
                <a:solidFill>
                  <a:schemeClr val="accent1">
                    <a:lumMod val="75000"/>
                  </a:schemeClr>
                </a:solidFill>
              </a:rPr>
              <a:t>.</a:t>
            </a:r>
            <a:r>
              <a:rPr lang="sr-Cyrl-RS" sz="1000" b="1" dirty="0" smtClean="0">
                <a:solidFill>
                  <a:schemeClr val="accent1">
                    <a:lumMod val="75000"/>
                  </a:schemeClr>
                </a:solidFill>
              </a:rPr>
              <a:t> </a:t>
            </a:r>
            <a:endParaRPr lang="en-US" sz="1000" b="1" dirty="0">
              <a:solidFill>
                <a:schemeClr val="accent1">
                  <a:lumMod val="75000"/>
                </a:schemeClr>
              </a:solidFill>
            </a:endParaRPr>
          </a:p>
        </p:txBody>
      </p:sp>
      <p:pic>
        <p:nvPicPr>
          <p:cNvPr id="20" name="Picture 10" descr="88x31"/>
          <p:cNvPicPr>
            <a:picLocks noChangeAspect="1" noChangeArrowheads="1"/>
          </p:cNvPicPr>
          <p:nvPr/>
        </p:nvPicPr>
        <p:blipFill>
          <a:blip r:embed="rId9" cstate="print"/>
          <a:srcRect/>
          <a:stretch>
            <a:fillRect/>
          </a:stretch>
        </p:blipFill>
        <p:spPr bwMode="auto">
          <a:xfrm>
            <a:off x="467544" y="3520048"/>
            <a:ext cx="792088" cy="288032"/>
          </a:xfrm>
          <a:prstGeom prst="rect">
            <a:avLst/>
          </a:prstGeom>
          <a:noFill/>
          <a:ln w="9525">
            <a:noFill/>
            <a:miter lim="800000"/>
            <a:headEnd/>
            <a:tailEnd/>
          </a:ln>
        </p:spPr>
      </p:pic>
      <p:sp>
        <p:nvSpPr>
          <p:cNvPr id="21" name="Rectangle 20"/>
          <p:cNvSpPr/>
          <p:nvPr/>
        </p:nvSpPr>
        <p:spPr>
          <a:xfrm>
            <a:off x="1331640" y="3520048"/>
            <a:ext cx="7632848" cy="861774"/>
          </a:xfrm>
          <a:prstGeom prst="rect">
            <a:avLst/>
          </a:prstGeom>
        </p:spPr>
        <p:txBody>
          <a:bodyPr wrap="square">
            <a:spAutoFit/>
          </a:bodyPr>
          <a:lstStyle/>
          <a:p>
            <a:r>
              <a:rPr lang="en-US" sz="1000" b="1" dirty="0" smtClean="0">
                <a:solidFill>
                  <a:schemeClr val="accent1">
                    <a:lumMod val="75000"/>
                  </a:schemeClr>
                </a:solidFill>
              </a:rPr>
              <a:t>Attribution-</a:t>
            </a:r>
            <a:r>
              <a:rPr lang="en-US" sz="1000" b="1" dirty="0" err="1" smtClean="0">
                <a:solidFill>
                  <a:schemeClr val="accent1">
                    <a:lumMod val="75000"/>
                  </a:schemeClr>
                </a:solidFill>
              </a:rPr>
              <a:t>NonCommercial</a:t>
            </a:r>
            <a:r>
              <a:rPr lang="en-US" sz="1000" b="1" dirty="0" smtClean="0">
                <a:solidFill>
                  <a:schemeClr val="accent1">
                    <a:lumMod val="75000"/>
                  </a:schemeClr>
                </a:solidFill>
              </a:rPr>
              <a:t>-</a:t>
            </a:r>
            <a:r>
              <a:rPr lang="en-US" sz="1000" b="1" dirty="0" err="1" smtClean="0">
                <a:solidFill>
                  <a:schemeClr val="accent1">
                    <a:lumMod val="75000"/>
                  </a:schemeClr>
                </a:solidFill>
              </a:rPr>
              <a:t>ShareAlike</a:t>
            </a:r>
            <a:r>
              <a:rPr lang="en-US" sz="1000" b="1" dirty="0" smtClean="0">
                <a:solidFill>
                  <a:schemeClr val="accent1">
                    <a:lumMod val="75000"/>
                  </a:schemeClr>
                </a:solidFill>
              </a:rPr>
              <a:t> – CC BY-NC-SA</a:t>
            </a:r>
            <a:r>
              <a:rPr lang="sr-Cyrl-RS" sz="1000" b="1" dirty="0" smtClean="0">
                <a:solidFill>
                  <a:schemeClr val="accent1">
                    <a:lumMod val="75000"/>
                  </a:schemeClr>
                </a:solidFill>
              </a:rPr>
              <a:t> (</a:t>
            </a:r>
            <a:r>
              <a:rPr lang="en-US" sz="1000" b="1" dirty="0" smtClean="0">
                <a:solidFill>
                  <a:schemeClr val="accent1">
                    <a:lumMod val="75000"/>
                  </a:schemeClr>
                </a:solidFill>
                <a:hlinkClick r:id="rId10"/>
              </a:rPr>
              <a:t>https://creativecommons.org/licenses/by-nc-sa/4.0/</a:t>
            </a:r>
            <a:r>
              <a:rPr lang="sr-Cyrl-RS" sz="1000" b="1" dirty="0" smtClean="0">
                <a:solidFill>
                  <a:schemeClr val="accent1">
                    <a:lumMod val="75000"/>
                  </a:schemeClr>
                </a:solidFill>
              </a:rPr>
              <a:t>)</a:t>
            </a:r>
          </a:p>
          <a:p>
            <a:r>
              <a:rPr lang="en-US" sz="1000" b="1" dirty="0" smtClean="0">
                <a:solidFill>
                  <a:schemeClr val="accent1">
                    <a:lumMod val="75000"/>
                  </a:schemeClr>
                </a:solidFill>
              </a:rPr>
              <a:t> </a:t>
            </a:r>
            <a:r>
              <a:rPr lang="sr-Cyrl-CS" sz="1000" b="1" dirty="0" smtClean="0">
                <a:solidFill>
                  <a:schemeClr val="accent1">
                    <a:lumMod val="75000"/>
                  </a:schemeClr>
                </a:solidFill>
              </a:rPr>
              <a:t>Ауторство</a:t>
            </a:r>
            <a:r>
              <a:rPr lang="en-US" sz="1000" b="1" dirty="0" smtClean="0">
                <a:solidFill>
                  <a:schemeClr val="accent1">
                    <a:lumMod val="75000"/>
                  </a:schemeClr>
                </a:solidFill>
              </a:rPr>
              <a:t> </a:t>
            </a:r>
            <a:r>
              <a:rPr lang="sr-Cyrl-RS" sz="1000" b="1" dirty="0" smtClean="0">
                <a:solidFill>
                  <a:schemeClr val="accent1">
                    <a:lumMod val="75000"/>
                  </a:schemeClr>
                </a:solidFill>
              </a:rPr>
              <a:t>–</a:t>
            </a:r>
            <a:r>
              <a:rPr lang="en-US" sz="1000" b="1" dirty="0" smtClean="0">
                <a:solidFill>
                  <a:schemeClr val="accent1">
                    <a:lumMod val="75000"/>
                  </a:schemeClr>
                </a:solidFill>
              </a:rPr>
              <a:t> </a:t>
            </a:r>
            <a:r>
              <a:rPr lang="sr-Cyrl-RS" sz="1000" b="1" dirty="0" smtClean="0">
                <a:solidFill>
                  <a:schemeClr val="accent1">
                    <a:lumMod val="75000"/>
                  </a:schemeClr>
                </a:solidFill>
              </a:rPr>
              <a:t>Некомерцијално – Делити под истим условима </a:t>
            </a:r>
            <a:r>
              <a:rPr lang="sr-Cyrl-RS" sz="1000" dirty="0" smtClean="0">
                <a:solidFill>
                  <a:schemeClr val="accent1">
                    <a:lumMod val="75000"/>
                  </a:schemeClr>
                </a:solidFill>
              </a:rPr>
              <a:t>– Морају се навести подаци о изворном делу и линк ка лиценци, и мора се нагласити да ли је изворно дело измењено. Ако се прерађује изворно дело или се инкорпорира у нову целину, ново дело се мора делити под истом лиценцом. Материјал се не сме користити у комерцијалне сврхе. </a:t>
            </a:r>
            <a:r>
              <a:rPr lang="sr-Cyrl-CS" sz="1000" dirty="0" smtClean="0">
                <a:solidFill>
                  <a:schemeClr val="accent1">
                    <a:lumMod val="75000"/>
                  </a:schemeClr>
                </a:solidFill>
              </a:rPr>
              <a:t>Дозвољено</a:t>
            </a:r>
            <a:r>
              <a:rPr lang="en-US" sz="1000" dirty="0" smtClean="0">
                <a:solidFill>
                  <a:schemeClr val="accent1">
                    <a:lumMod val="75000"/>
                  </a:schemeClr>
                </a:solidFill>
              </a:rPr>
              <a:t> </a:t>
            </a:r>
            <a:r>
              <a:rPr lang="sr-Cyrl-CS" sz="1000" dirty="0" smtClean="0">
                <a:solidFill>
                  <a:schemeClr val="accent1">
                    <a:lumMod val="75000"/>
                  </a:schemeClr>
                </a:solidFill>
              </a:rPr>
              <a:t>је</a:t>
            </a:r>
            <a:r>
              <a:rPr lang="sr-Cyrl-RS" sz="1000" dirty="0" smtClean="0">
                <a:solidFill>
                  <a:schemeClr val="accent1">
                    <a:lumMod val="75000"/>
                  </a:schemeClr>
                </a:solidFill>
              </a:rPr>
              <a:t> </a:t>
            </a:r>
            <a:r>
              <a:rPr lang="sr-Cyrl-CS" sz="1000" dirty="0" smtClean="0">
                <a:solidFill>
                  <a:schemeClr val="accent1">
                    <a:lumMod val="75000"/>
                  </a:schemeClr>
                </a:solidFill>
              </a:rPr>
              <a:t>умножавати</a:t>
            </a:r>
            <a:r>
              <a:rPr lang="en-US" sz="1000" dirty="0" smtClean="0">
                <a:solidFill>
                  <a:schemeClr val="accent1">
                    <a:lumMod val="75000"/>
                  </a:schemeClr>
                </a:solidFill>
              </a:rPr>
              <a:t>, </a:t>
            </a:r>
            <a:r>
              <a:rPr lang="sr-Cyrl-CS" sz="1000" dirty="0" smtClean="0">
                <a:solidFill>
                  <a:schemeClr val="accent1">
                    <a:lumMod val="75000"/>
                  </a:schemeClr>
                </a:solidFill>
              </a:rPr>
              <a:t>дистрибуирати,</a:t>
            </a:r>
            <a:r>
              <a:rPr lang="en-US" sz="1000" dirty="0" smtClean="0">
                <a:solidFill>
                  <a:schemeClr val="accent1">
                    <a:lumMod val="75000"/>
                  </a:schemeClr>
                </a:solidFill>
              </a:rPr>
              <a:t> </a:t>
            </a:r>
            <a:r>
              <a:rPr lang="sr-Cyrl-CS" sz="1000" dirty="0" smtClean="0">
                <a:solidFill>
                  <a:schemeClr val="accent1">
                    <a:lumMod val="75000"/>
                  </a:schemeClr>
                </a:solidFill>
              </a:rPr>
              <a:t>јавно</a:t>
            </a:r>
            <a:r>
              <a:rPr lang="en-US" sz="1000" dirty="0" smtClean="0">
                <a:solidFill>
                  <a:schemeClr val="accent1">
                    <a:lumMod val="75000"/>
                  </a:schemeClr>
                </a:solidFill>
              </a:rPr>
              <a:t> </a:t>
            </a:r>
            <a:r>
              <a:rPr lang="sr-Cyrl-CS" sz="1000" dirty="0" smtClean="0">
                <a:solidFill>
                  <a:schemeClr val="accent1">
                    <a:lumMod val="75000"/>
                  </a:schemeClr>
                </a:solidFill>
              </a:rPr>
              <a:t>саопштавати</a:t>
            </a:r>
            <a:r>
              <a:rPr lang="en-US" sz="1000" dirty="0" smtClean="0">
                <a:solidFill>
                  <a:schemeClr val="accent1">
                    <a:lumMod val="75000"/>
                  </a:schemeClr>
                </a:solidFill>
              </a:rPr>
              <a:t> </a:t>
            </a:r>
            <a:r>
              <a:rPr lang="sr-Cyrl-RS" sz="1000" dirty="0" smtClean="0">
                <a:solidFill>
                  <a:schemeClr val="accent1">
                    <a:lumMod val="75000"/>
                  </a:schemeClr>
                </a:solidFill>
              </a:rPr>
              <a:t>и </a:t>
            </a:r>
            <a:r>
              <a:rPr lang="sr-Cyrl-CS" sz="1000" dirty="0" smtClean="0">
                <a:solidFill>
                  <a:schemeClr val="accent1">
                    <a:lumMod val="75000"/>
                  </a:schemeClr>
                </a:solidFill>
              </a:rPr>
              <a:t>прерадити дело.</a:t>
            </a:r>
            <a:r>
              <a:rPr lang="sr-Cyrl-RS" sz="1000" b="1" dirty="0" smtClean="0">
                <a:solidFill>
                  <a:schemeClr val="accent1">
                    <a:lumMod val="75000"/>
                  </a:schemeClr>
                </a:solidFill>
              </a:rPr>
              <a:t>   </a:t>
            </a:r>
            <a:endParaRPr lang="en-US" sz="1000" b="1" dirty="0">
              <a:solidFill>
                <a:schemeClr val="accent1">
                  <a:lumMod val="75000"/>
                </a:schemeClr>
              </a:solidFill>
            </a:endParaRPr>
          </a:p>
        </p:txBody>
      </p:sp>
      <p:pic>
        <p:nvPicPr>
          <p:cNvPr id="23" name="Picture 8" descr="88x31"/>
          <p:cNvPicPr>
            <a:picLocks noChangeAspect="1" noChangeArrowheads="1"/>
          </p:cNvPicPr>
          <p:nvPr/>
        </p:nvPicPr>
        <p:blipFill>
          <a:blip r:embed="rId11" cstate="print"/>
          <a:srcRect/>
          <a:stretch>
            <a:fillRect/>
          </a:stretch>
        </p:blipFill>
        <p:spPr bwMode="auto">
          <a:xfrm>
            <a:off x="467544" y="4384144"/>
            <a:ext cx="792088" cy="288032"/>
          </a:xfrm>
          <a:prstGeom prst="rect">
            <a:avLst/>
          </a:prstGeom>
          <a:noFill/>
          <a:ln w="9525">
            <a:noFill/>
            <a:miter lim="800000"/>
            <a:headEnd/>
            <a:tailEnd/>
          </a:ln>
        </p:spPr>
      </p:pic>
      <p:sp>
        <p:nvSpPr>
          <p:cNvPr id="24" name="Rectangle 23"/>
          <p:cNvSpPr/>
          <p:nvPr/>
        </p:nvSpPr>
        <p:spPr>
          <a:xfrm>
            <a:off x="1331640" y="4384144"/>
            <a:ext cx="7776864" cy="707886"/>
          </a:xfrm>
          <a:prstGeom prst="rect">
            <a:avLst/>
          </a:prstGeom>
        </p:spPr>
        <p:txBody>
          <a:bodyPr wrap="square">
            <a:spAutoFit/>
          </a:bodyPr>
          <a:lstStyle/>
          <a:p>
            <a:r>
              <a:rPr lang="en-US" sz="1000" b="1" dirty="0" smtClean="0">
                <a:solidFill>
                  <a:schemeClr val="accent1">
                    <a:lumMod val="75000"/>
                  </a:schemeClr>
                </a:solidFill>
              </a:rPr>
              <a:t>Attribution-</a:t>
            </a:r>
            <a:r>
              <a:rPr lang="en-US" sz="1000" b="1" dirty="0" err="1" smtClean="0">
                <a:solidFill>
                  <a:schemeClr val="accent1">
                    <a:lumMod val="75000"/>
                  </a:schemeClr>
                </a:solidFill>
              </a:rPr>
              <a:t>NonCommercial</a:t>
            </a:r>
            <a:r>
              <a:rPr lang="en-US" sz="1000" b="1" dirty="0" smtClean="0">
                <a:solidFill>
                  <a:schemeClr val="accent1">
                    <a:lumMod val="75000"/>
                  </a:schemeClr>
                </a:solidFill>
              </a:rPr>
              <a:t>-</a:t>
            </a:r>
            <a:r>
              <a:rPr lang="en-US" sz="1000" b="1" dirty="0" err="1" smtClean="0">
                <a:solidFill>
                  <a:schemeClr val="accent1">
                    <a:lumMod val="75000"/>
                  </a:schemeClr>
                </a:solidFill>
              </a:rPr>
              <a:t>NoDerivs</a:t>
            </a:r>
            <a:r>
              <a:rPr lang="en-US" sz="1000" b="1" dirty="0" smtClean="0">
                <a:solidFill>
                  <a:schemeClr val="accent1">
                    <a:lumMod val="75000"/>
                  </a:schemeClr>
                </a:solidFill>
              </a:rPr>
              <a:t> – CC BY-NC-ND</a:t>
            </a:r>
            <a:r>
              <a:rPr lang="sr-Cyrl-RS" sz="1000" b="1" dirty="0" smtClean="0">
                <a:solidFill>
                  <a:schemeClr val="accent1">
                    <a:lumMod val="75000"/>
                  </a:schemeClr>
                </a:solidFill>
              </a:rPr>
              <a:t> (</a:t>
            </a:r>
            <a:r>
              <a:rPr lang="en-US" sz="1000" b="1" dirty="0" smtClean="0">
                <a:solidFill>
                  <a:schemeClr val="accent1">
                    <a:lumMod val="75000"/>
                  </a:schemeClr>
                </a:solidFill>
                <a:hlinkClick r:id="rId12"/>
              </a:rPr>
              <a:t>https://creativecommons.org/licenses/by-nc-nd/4.0/</a:t>
            </a:r>
            <a:r>
              <a:rPr lang="sr-Cyrl-RS" sz="1000" b="1" dirty="0" smtClean="0">
                <a:solidFill>
                  <a:schemeClr val="accent1">
                    <a:lumMod val="75000"/>
                  </a:schemeClr>
                </a:solidFill>
              </a:rPr>
              <a:t>)</a:t>
            </a:r>
          </a:p>
          <a:p>
            <a:r>
              <a:rPr lang="sr-Cyrl-CS" sz="1000" b="1" dirty="0" smtClean="0">
                <a:solidFill>
                  <a:schemeClr val="accent1">
                    <a:lumMod val="75000"/>
                  </a:schemeClr>
                </a:solidFill>
              </a:rPr>
              <a:t>Ауторство</a:t>
            </a:r>
            <a:r>
              <a:rPr lang="en-US" sz="1000" b="1" dirty="0" smtClean="0">
                <a:solidFill>
                  <a:schemeClr val="accent1">
                    <a:lumMod val="75000"/>
                  </a:schemeClr>
                </a:solidFill>
              </a:rPr>
              <a:t> </a:t>
            </a:r>
            <a:r>
              <a:rPr lang="sr-Cyrl-RS" sz="1000" b="1" dirty="0" smtClean="0">
                <a:solidFill>
                  <a:schemeClr val="accent1">
                    <a:lumMod val="75000"/>
                  </a:schemeClr>
                </a:solidFill>
              </a:rPr>
              <a:t>–</a:t>
            </a:r>
            <a:r>
              <a:rPr lang="en-US" sz="1000" b="1" dirty="0" smtClean="0">
                <a:solidFill>
                  <a:schemeClr val="accent1">
                    <a:lumMod val="75000"/>
                  </a:schemeClr>
                </a:solidFill>
              </a:rPr>
              <a:t> </a:t>
            </a:r>
            <a:r>
              <a:rPr lang="sr-Cyrl-RS" sz="1000" b="1" dirty="0" smtClean="0">
                <a:solidFill>
                  <a:schemeClr val="accent1">
                    <a:lumMod val="75000"/>
                  </a:schemeClr>
                </a:solidFill>
              </a:rPr>
              <a:t>Некомерцијално – Без прераде </a:t>
            </a:r>
            <a:r>
              <a:rPr lang="sr-Cyrl-RS" sz="1000" dirty="0" smtClean="0">
                <a:solidFill>
                  <a:schemeClr val="accent1">
                    <a:lumMod val="75000"/>
                  </a:schemeClr>
                </a:solidFill>
              </a:rPr>
              <a:t>– Морају се навести подаци о изворном делу и линк ка лиценци, и мора се нагласити да ли је изворно дело измењено. Материјал се не сме користити у комерцијалне сврхе. Ако се прерађује изворно дело или се инкорпорира у нову целину, измењено дело се не сме дистрибуирати</a:t>
            </a:r>
            <a:r>
              <a:rPr lang="sr-Cyrl-CS" sz="1000" dirty="0" smtClean="0">
                <a:solidFill>
                  <a:schemeClr val="accent1">
                    <a:lumMod val="75000"/>
                  </a:schemeClr>
                </a:solidFill>
              </a:rPr>
              <a:t>.</a:t>
            </a:r>
            <a:r>
              <a:rPr lang="sr-Cyrl-RS" sz="1000" dirty="0" smtClean="0">
                <a:solidFill>
                  <a:schemeClr val="accent1">
                    <a:lumMod val="75000"/>
                  </a:schemeClr>
                </a:solidFill>
              </a:rPr>
              <a:t> </a:t>
            </a:r>
            <a:r>
              <a:rPr lang="sr-Cyrl-CS" sz="1000" dirty="0" smtClean="0">
                <a:solidFill>
                  <a:schemeClr val="accent1">
                    <a:lumMod val="75000"/>
                  </a:schemeClr>
                </a:solidFill>
              </a:rPr>
              <a:t>Дозвољено</a:t>
            </a:r>
            <a:r>
              <a:rPr lang="en-US" sz="1000" dirty="0" smtClean="0">
                <a:solidFill>
                  <a:schemeClr val="accent1">
                    <a:lumMod val="75000"/>
                  </a:schemeClr>
                </a:solidFill>
              </a:rPr>
              <a:t> </a:t>
            </a:r>
            <a:r>
              <a:rPr lang="sr-Cyrl-CS" sz="1000" dirty="0" smtClean="0">
                <a:solidFill>
                  <a:schemeClr val="accent1">
                    <a:lumMod val="75000"/>
                  </a:schemeClr>
                </a:solidFill>
              </a:rPr>
              <a:t>је</a:t>
            </a:r>
            <a:r>
              <a:rPr lang="sr-Cyrl-RS" sz="1000" dirty="0" smtClean="0">
                <a:solidFill>
                  <a:schemeClr val="accent1">
                    <a:lumMod val="75000"/>
                  </a:schemeClr>
                </a:solidFill>
              </a:rPr>
              <a:t> </a:t>
            </a:r>
            <a:r>
              <a:rPr lang="sr-Cyrl-CS" sz="1000" dirty="0" smtClean="0">
                <a:solidFill>
                  <a:schemeClr val="accent1">
                    <a:lumMod val="75000"/>
                  </a:schemeClr>
                </a:solidFill>
              </a:rPr>
              <a:t>умножавати</a:t>
            </a:r>
            <a:r>
              <a:rPr lang="sr-Cyrl-RS" sz="1000" dirty="0" smtClean="0">
                <a:solidFill>
                  <a:schemeClr val="accent1">
                    <a:lumMod val="75000"/>
                  </a:schemeClr>
                </a:solidFill>
              </a:rPr>
              <a:t> и</a:t>
            </a:r>
            <a:r>
              <a:rPr lang="en-US" sz="1000" dirty="0" smtClean="0">
                <a:solidFill>
                  <a:schemeClr val="accent1">
                    <a:lumMod val="75000"/>
                  </a:schemeClr>
                </a:solidFill>
              </a:rPr>
              <a:t> </a:t>
            </a:r>
            <a:r>
              <a:rPr lang="sr-Cyrl-CS" sz="1000" dirty="0" smtClean="0">
                <a:solidFill>
                  <a:schemeClr val="accent1">
                    <a:lumMod val="75000"/>
                  </a:schemeClr>
                </a:solidFill>
              </a:rPr>
              <a:t>дистрибуирати дело у свим медијима и форматима.</a:t>
            </a:r>
            <a:r>
              <a:rPr lang="sr-Cyrl-RS" sz="1000" b="1" dirty="0" smtClean="0">
                <a:solidFill>
                  <a:schemeClr val="accent1">
                    <a:lumMod val="75000"/>
                  </a:schemeClr>
                </a:solidFill>
              </a:rPr>
              <a:t>    </a:t>
            </a:r>
            <a:endParaRPr lang="en-US" sz="1000" b="1" dirty="0">
              <a:solidFill>
                <a:schemeClr val="accent1">
                  <a:lumMod val="75000"/>
                </a:schemeClr>
              </a:solidFill>
            </a:endParaRPr>
          </a:p>
        </p:txBody>
      </p:sp>
      <p:pic>
        <p:nvPicPr>
          <p:cNvPr id="26" name="Picture 3"/>
          <p:cNvPicPr>
            <a:picLocks noChangeAspect="1" noChangeArrowheads="1"/>
          </p:cNvPicPr>
          <p:nvPr/>
        </p:nvPicPr>
        <p:blipFill>
          <a:blip r:embed="rId13" cstate="print"/>
          <a:srcRect/>
          <a:stretch>
            <a:fillRect/>
          </a:stretch>
        </p:blipFill>
        <p:spPr bwMode="auto">
          <a:xfrm>
            <a:off x="467544" y="194357"/>
            <a:ext cx="792088" cy="282315"/>
          </a:xfrm>
          <a:prstGeom prst="rect">
            <a:avLst/>
          </a:prstGeom>
          <a:noFill/>
          <a:ln w="9525">
            <a:noFill/>
            <a:miter lim="800000"/>
            <a:headEnd/>
            <a:tailEnd/>
          </a:ln>
        </p:spPr>
      </p:pic>
      <p:sp>
        <p:nvSpPr>
          <p:cNvPr id="28" name="Rectangle 27"/>
          <p:cNvSpPr/>
          <p:nvPr/>
        </p:nvSpPr>
        <p:spPr>
          <a:xfrm>
            <a:off x="1403648" y="123478"/>
            <a:ext cx="7776864" cy="707886"/>
          </a:xfrm>
          <a:prstGeom prst="rect">
            <a:avLst/>
          </a:prstGeom>
        </p:spPr>
        <p:txBody>
          <a:bodyPr wrap="square">
            <a:spAutoFit/>
          </a:bodyPr>
          <a:lstStyle/>
          <a:p>
            <a:r>
              <a:rPr lang="en-US" sz="1000" b="1" dirty="0" smtClean="0">
                <a:solidFill>
                  <a:schemeClr val="accent1">
                    <a:lumMod val="75000"/>
                  </a:schemeClr>
                </a:solidFill>
              </a:rPr>
              <a:t>CC0 1.0 Universal (CC0 1.0)</a:t>
            </a:r>
            <a:r>
              <a:rPr lang="sr-Cyrl-RS" sz="1000" b="1" dirty="0" smtClean="0">
                <a:solidFill>
                  <a:schemeClr val="accent1">
                    <a:lumMod val="75000"/>
                  </a:schemeClr>
                </a:solidFill>
              </a:rPr>
              <a:t> (</a:t>
            </a:r>
            <a:r>
              <a:rPr lang="en-US" sz="1000" b="1" dirty="0" smtClean="0">
                <a:solidFill>
                  <a:schemeClr val="accent1">
                    <a:lumMod val="75000"/>
                  </a:schemeClr>
                </a:solidFill>
                <a:hlinkClick r:id="rId14"/>
              </a:rPr>
              <a:t>https://creativecommons.org/publicdomain/zero/1.0/</a:t>
            </a:r>
            <a:r>
              <a:rPr lang="sr-Cyrl-RS" sz="1000" b="1" dirty="0" smtClean="0">
                <a:solidFill>
                  <a:schemeClr val="accent1">
                    <a:lumMod val="75000"/>
                  </a:schemeClr>
                </a:solidFill>
              </a:rPr>
              <a:t>)    </a:t>
            </a:r>
          </a:p>
          <a:p>
            <a:r>
              <a:rPr lang="sr-Cyrl-RS" sz="1000" dirty="0" smtClean="0">
                <a:solidFill>
                  <a:schemeClr val="accent1">
                    <a:lumMod val="75000"/>
                  </a:schemeClr>
                </a:solidFill>
              </a:rPr>
              <a:t>Аутор се одриче свих права и предаје дело у јавни домен. </a:t>
            </a:r>
            <a:r>
              <a:rPr lang="sr-Cyrl-CS" sz="1000" dirty="0" smtClean="0">
                <a:solidFill>
                  <a:schemeClr val="accent1">
                    <a:lumMod val="75000"/>
                  </a:schemeClr>
                </a:solidFill>
              </a:rPr>
              <a:t>Дозвољено</a:t>
            </a:r>
            <a:r>
              <a:rPr lang="en-US" sz="1000" dirty="0" smtClean="0">
                <a:solidFill>
                  <a:schemeClr val="accent1">
                    <a:lumMod val="75000"/>
                  </a:schemeClr>
                </a:solidFill>
              </a:rPr>
              <a:t> </a:t>
            </a:r>
            <a:r>
              <a:rPr lang="sr-Cyrl-CS" sz="1000" dirty="0" smtClean="0">
                <a:solidFill>
                  <a:schemeClr val="accent1">
                    <a:lumMod val="75000"/>
                  </a:schemeClr>
                </a:solidFill>
              </a:rPr>
              <a:t>је</a:t>
            </a:r>
            <a:r>
              <a:rPr lang="sr-Cyrl-RS" sz="1000" dirty="0" smtClean="0">
                <a:solidFill>
                  <a:schemeClr val="accent1">
                    <a:lumMod val="75000"/>
                  </a:schemeClr>
                </a:solidFill>
              </a:rPr>
              <a:t> </a:t>
            </a:r>
            <a:r>
              <a:rPr lang="sr-Cyrl-CS" sz="1000" dirty="0" smtClean="0">
                <a:solidFill>
                  <a:schemeClr val="accent1">
                    <a:lumMod val="75000"/>
                  </a:schemeClr>
                </a:solidFill>
              </a:rPr>
              <a:t>умножавати</a:t>
            </a:r>
            <a:r>
              <a:rPr lang="en-US" sz="1000" dirty="0" smtClean="0">
                <a:solidFill>
                  <a:schemeClr val="accent1">
                    <a:lumMod val="75000"/>
                  </a:schemeClr>
                </a:solidFill>
              </a:rPr>
              <a:t>, </a:t>
            </a:r>
            <a:r>
              <a:rPr lang="sr-Cyrl-CS" sz="1000" dirty="0" smtClean="0">
                <a:solidFill>
                  <a:schemeClr val="accent1">
                    <a:lumMod val="75000"/>
                  </a:schemeClr>
                </a:solidFill>
              </a:rPr>
              <a:t>дистрибуирати</a:t>
            </a:r>
            <a:r>
              <a:rPr lang="en-US" sz="1000" dirty="0" smtClean="0">
                <a:solidFill>
                  <a:schemeClr val="accent1">
                    <a:lumMod val="75000"/>
                  </a:schemeClr>
                </a:solidFill>
              </a:rPr>
              <a:t> </a:t>
            </a:r>
            <a:r>
              <a:rPr lang="sr-Cyrl-CS" sz="1000" dirty="0" smtClean="0">
                <a:solidFill>
                  <a:schemeClr val="accent1">
                    <a:lumMod val="75000"/>
                  </a:schemeClr>
                </a:solidFill>
              </a:rPr>
              <a:t>и</a:t>
            </a:r>
            <a:r>
              <a:rPr lang="en-US" sz="1000" dirty="0" smtClean="0">
                <a:solidFill>
                  <a:schemeClr val="accent1">
                    <a:lumMod val="75000"/>
                  </a:schemeClr>
                </a:solidFill>
              </a:rPr>
              <a:t> </a:t>
            </a:r>
            <a:r>
              <a:rPr lang="sr-Cyrl-CS" sz="1000" dirty="0" smtClean="0">
                <a:solidFill>
                  <a:schemeClr val="accent1">
                    <a:lumMod val="75000"/>
                  </a:schemeClr>
                </a:solidFill>
              </a:rPr>
              <a:t>јавно</a:t>
            </a:r>
            <a:r>
              <a:rPr lang="en-US" sz="1000" dirty="0" smtClean="0">
                <a:solidFill>
                  <a:schemeClr val="accent1">
                    <a:lumMod val="75000"/>
                  </a:schemeClr>
                </a:solidFill>
              </a:rPr>
              <a:t> </a:t>
            </a:r>
            <a:r>
              <a:rPr lang="sr-Cyrl-CS" sz="1000" dirty="0" smtClean="0">
                <a:solidFill>
                  <a:schemeClr val="accent1">
                    <a:lumMod val="75000"/>
                  </a:schemeClr>
                </a:solidFill>
              </a:rPr>
              <a:t>саопштавати</a:t>
            </a:r>
            <a:r>
              <a:rPr lang="en-US" sz="1000" dirty="0" smtClean="0">
                <a:solidFill>
                  <a:schemeClr val="accent1">
                    <a:lumMod val="75000"/>
                  </a:schemeClr>
                </a:solidFill>
              </a:rPr>
              <a:t> </a:t>
            </a:r>
            <a:r>
              <a:rPr lang="sr-Cyrl-CS" sz="1000" dirty="0" smtClean="0">
                <a:solidFill>
                  <a:schemeClr val="accent1">
                    <a:lumMod val="75000"/>
                  </a:schemeClr>
                </a:solidFill>
              </a:rPr>
              <a:t>дело</a:t>
            </a:r>
            <a:r>
              <a:rPr lang="sr-Cyrl-RS" sz="1000" dirty="0" smtClean="0">
                <a:solidFill>
                  <a:schemeClr val="accent1">
                    <a:lumMod val="75000"/>
                  </a:schemeClr>
                </a:solidFill>
              </a:rPr>
              <a:t>; </a:t>
            </a:r>
            <a:r>
              <a:rPr lang="sr-Cyrl-CS" sz="1000" dirty="0" smtClean="0">
                <a:solidFill>
                  <a:schemeClr val="accent1">
                    <a:lumMod val="75000"/>
                  </a:schemeClr>
                </a:solidFill>
              </a:rPr>
              <a:t>прерадити</a:t>
            </a:r>
            <a:r>
              <a:rPr lang="en-US" sz="1000" dirty="0" smtClean="0">
                <a:solidFill>
                  <a:schemeClr val="accent1">
                    <a:lumMod val="75000"/>
                  </a:schemeClr>
                </a:solidFill>
              </a:rPr>
              <a:t> </a:t>
            </a:r>
            <a:r>
              <a:rPr lang="sr-Cyrl-RS" sz="1000" dirty="0" smtClean="0">
                <a:solidFill>
                  <a:schemeClr val="accent1">
                    <a:lumMod val="75000"/>
                  </a:schemeClr>
                </a:solidFill>
              </a:rPr>
              <a:t>га и </a:t>
            </a:r>
            <a:r>
              <a:rPr lang="sr-Cyrl-CS" sz="1000" dirty="0" smtClean="0">
                <a:solidFill>
                  <a:schemeClr val="accent1">
                    <a:lumMod val="75000"/>
                  </a:schemeClr>
                </a:solidFill>
              </a:rPr>
              <a:t>користити</a:t>
            </a:r>
            <a:r>
              <a:rPr lang="en-US" sz="1000" dirty="0" smtClean="0">
                <a:solidFill>
                  <a:schemeClr val="accent1">
                    <a:lumMod val="75000"/>
                  </a:schemeClr>
                </a:solidFill>
              </a:rPr>
              <a:t> </a:t>
            </a:r>
            <a:r>
              <a:rPr lang="sr-Cyrl-RS" sz="1000" dirty="0" smtClean="0">
                <a:solidFill>
                  <a:schemeClr val="accent1">
                    <a:lumMod val="75000"/>
                  </a:schemeClr>
                </a:solidFill>
              </a:rPr>
              <a:t>чак и </a:t>
            </a:r>
            <a:r>
              <a:rPr lang="sr-Cyrl-CS" sz="1000" dirty="0" smtClean="0">
                <a:solidFill>
                  <a:schemeClr val="accent1">
                    <a:lumMod val="75000"/>
                  </a:schemeClr>
                </a:solidFill>
              </a:rPr>
              <a:t>у</a:t>
            </a:r>
            <a:r>
              <a:rPr lang="en-US" sz="1000" dirty="0" smtClean="0">
                <a:solidFill>
                  <a:schemeClr val="accent1">
                    <a:lumMod val="75000"/>
                  </a:schemeClr>
                </a:solidFill>
              </a:rPr>
              <a:t> </a:t>
            </a:r>
            <a:r>
              <a:rPr lang="sr-Cyrl-CS" sz="1000" dirty="0" smtClean="0">
                <a:solidFill>
                  <a:schemeClr val="accent1">
                    <a:lumMod val="75000"/>
                  </a:schemeClr>
                </a:solidFill>
              </a:rPr>
              <a:t>комерцијалне</a:t>
            </a:r>
            <a:r>
              <a:rPr lang="en-US" sz="1000" dirty="0" smtClean="0">
                <a:solidFill>
                  <a:schemeClr val="accent1">
                    <a:lumMod val="75000"/>
                  </a:schemeClr>
                </a:solidFill>
              </a:rPr>
              <a:t> </a:t>
            </a:r>
            <a:r>
              <a:rPr lang="sr-Cyrl-CS" sz="1000" dirty="0" smtClean="0">
                <a:solidFill>
                  <a:schemeClr val="accent1">
                    <a:lumMod val="75000"/>
                  </a:schemeClr>
                </a:solidFill>
              </a:rPr>
              <a:t>сврхе</a:t>
            </a:r>
            <a:r>
              <a:rPr lang="sr-Cyrl-RS" sz="1000" dirty="0" smtClean="0">
                <a:solidFill>
                  <a:schemeClr val="accent1">
                    <a:lumMod val="75000"/>
                  </a:schemeClr>
                </a:solidFill>
              </a:rPr>
              <a:t> и за то није потребно тражити дозволу. </a:t>
            </a:r>
            <a:endParaRPr lang="en-US" sz="1000" b="1" dirty="0" smtClean="0">
              <a:solidFill>
                <a:schemeClr val="accent1">
                  <a:lumMod val="75000"/>
                </a:schemeClr>
              </a:solidFill>
            </a:endParaRPr>
          </a:p>
          <a:p>
            <a:endParaRPr lang="en-US" sz="1000" b="1" dirty="0">
              <a:solidFill>
                <a:schemeClr val="accent1">
                  <a:lumMod val="75000"/>
                </a:schemeClr>
              </a:solidFill>
            </a:endParaRPr>
          </a:p>
        </p:txBody>
      </p:sp>
      <p:sp>
        <p:nvSpPr>
          <p:cNvPr id="29" name="TextBox 28"/>
          <p:cNvSpPr txBox="1"/>
          <p:nvPr/>
        </p:nvSpPr>
        <p:spPr>
          <a:xfrm rot="16200000">
            <a:off x="-1277684" y="2300755"/>
            <a:ext cx="2851678" cy="369332"/>
          </a:xfrm>
          <a:prstGeom prst="rect">
            <a:avLst/>
          </a:prstGeom>
          <a:noFill/>
        </p:spPr>
        <p:txBody>
          <a:bodyPr wrap="none" rtlCol="0">
            <a:spAutoFit/>
          </a:bodyPr>
          <a:lstStyle/>
          <a:p>
            <a:r>
              <a:rPr lang="en-US" i="1" dirty="0" smtClean="0">
                <a:solidFill>
                  <a:schemeClr val="accent1">
                    <a:lumMod val="75000"/>
                  </a:schemeClr>
                </a:solidFill>
              </a:rPr>
              <a:t>Creative Commons </a:t>
            </a:r>
            <a:r>
              <a:rPr lang="sr-Cyrl-RS" dirty="0" smtClean="0">
                <a:solidFill>
                  <a:schemeClr val="accent1">
                    <a:lumMod val="75000"/>
                  </a:schemeClr>
                </a:solidFill>
              </a:rPr>
              <a:t>лиценце</a:t>
            </a:r>
            <a:endParaRPr lang="en-US" dirty="0">
              <a:solidFill>
                <a:schemeClr val="accent1">
                  <a:lumMod val="75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sz="2400" dirty="0" smtClean="0">
                <a:solidFill>
                  <a:schemeClr val="bg1"/>
                </a:solidFill>
                <a:latin typeface="Calibri" pitchFamily="34" charset="0"/>
              </a:rPr>
              <a:t>Подаци о пројекту и финансијеру истраживања</a:t>
            </a:r>
            <a:endParaRPr lang="en-US" sz="2400" dirty="0">
              <a:solidFill>
                <a:schemeClr val="bg1"/>
              </a:solidFill>
              <a:latin typeface="Calibri" pitchFamily="34" charset="0"/>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187624" y="915566"/>
            <a:ext cx="7632848" cy="2965240"/>
          </a:xfrm>
        </p:spPr>
        <p:txBody>
          <a:bodyPr/>
          <a:lstStyle/>
          <a:p>
            <a:pPr>
              <a:buNone/>
            </a:pPr>
            <a:r>
              <a:rPr lang="sr-Cyrl-CS" sz="1400" dirty="0" smtClean="0">
                <a:solidFill>
                  <a:schemeClr val="accent1">
                    <a:lumMod val="75000"/>
                  </a:schemeClr>
                </a:solidFill>
                <a:latin typeface="Calibri" pitchFamily="34" charset="0"/>
              </a:rPr>
              <a:t>Ознаке пројеката</a:t>
            </a:r>
            <a:r>
              <a:rPr lang="en-US" sz="1400" dirty="0" smtClean="0">
                <a:solidFill>
                  <a:schemeClr val="accent1">
                    <a:lumMod val="75000"/>
                  </a:schemeClr>
                </a:solidFill>
                <a:latin typeface="Calibri" pitchFamily="34" charset="0"/>
              </a:rPr>
              <a:t>: </a:t>
            </a:r>
            <a:endParaRPr lang="sr-Cyrl-RS" sz="1400" dirty="0" smtClean="0">
              <a:solidFill>
                <a:schemeClr val="accent1">
                  <a:lumMod val="75000"/>
                </a:schemeClr>
              </a:solidFill>
              <a:latin typeface="Calibri" pitchFamily="34" charset="0"/>
            </a:endParaRPr>
          </a:p>
          <a:p>
            <a:pPr>
              <a:buNone/>
            </a:pPr>
            <a:r>
              <a:rPr lang="en-US" sz="1400" dirty="0" smtClean="0">
                <a:latin typeface="Calibri" pitchFamily="34" charset="0"/>
                <a:hlinkClick r:id="rId2"/>
              </a:rPr>
              <a:t>view-</a:t>
            </a:r>
            <a:r>
              <a:rPr lang="en-US" sz="1400" dirty="0" err="1" smtClean="0">
                <a:latin typeface="Calibri" pitchFamily="34" charset="0"/>
                <a:hlinkClick r:id="rId2"/>
              </a:rPr>
              <a:t>source:http</a:t>
            </a:r>
            <a:r>
              <a:rPr lang="en-US" sz="1400" dirty="0" smtClean="0">
                <a:latin typeface="Calibri" pitchFamily="34" charset="0"/>
                <a:hlinkClick r:id="rId2"/>
              </a:rPr>
              <a:t>://</a:t>
            </a:r>
            <a:r>
              <a:rPr lang="en-US" sz="1400" dirty="0" err="1" smtClean="0">
                <a:latin typeface="Calibri" pitchFamily="34" charset="0"/>
                <a:hlinkClick r:id="rId2"/>
              </a:rPr>
              <a:t>nardus.mpn.gov.rs</a:t>
            </a:r>
            <a:r>
              <a:rPr lang="en-US" sz="1400" dirty="0" smtClean="0">
                <a:latin typeface="Calibri" pitchFamily="34" charset="0"/>
                <a:hlinkClick r:id="rId2"/>
              </a:rPr>
              <a:t>/repository/</a:t>
            </a:r>
            <a:r>
              <a:rPr lang="en-US" sz="1400" dirty="0" err="1" smtClean="0">
                <a:latin typeface="Calibri" pitchFamily="34" charset="0"/>
                <a:hlinkClick r:id="rId2"/>
              </a:rPr>
              <a:t>projectData.xml</a:t>
            </a:r>
            <a:r>
              <a:rPr lang="en-US" sz="1400" dirty="0" smtClean="0">
                <a:latin typeface="Calibri" pitchFamily="34" charset="0"/>
              </a:rPr>
              <a:t> </a:t>
            </a:r>
            <a:r>
              <a:rPr lang="sr-Cyrl-RS" sz="1400" dirty="0" smtClean="0">
                <a:latin typeface="Calibri" pitchFamily="34" charset="0"/>
              </a:rPr>
              <a:t> </a:t>
            </a:r>
            <a:endParaRPr lang="en-US" sz="1400" dirty="0" smtClean="0">
              <a:latin typeface="Calibri" pitchFamily="34" charset="0"/>
            </a:endParaRPr>
          </a:p>
          <a:p>
            <a:pPr marL="88900" indent="0">
              <a:buNone/>
            </a:pPr>
            <a:endParaRPr lang="ru-RU" sz="1100" dirty="0" smtClean="0"/>
          </a:p>
          <a:p>
            <a:pPr marL="88900" indent="0">
              <a:buNone/>
            </a:pPr>
            <a:r>
              <a:rPr lang="ru-RU" sz="1000" dirty="0" smtClean="0">
                <a:solidFill>
                  <a:srgbClr val="002060"/>
                </a:solidFill>
              </a:rPr>
              <a:t>ИИИ </a:t>
            </a:r>
            <a:r>
              <a:rPr lang="ru-RU" sz="1000" dirty="0" smtClean="0">
                <a:solidFill>
                  <a:srgbClr val="002060"/>
                </a:solidFill>
              </a:rPr>
              <a:t>45001 Наноструктурни функционални и композитни материјали у каталитичким и сорпционим </a:t>
            </a:r>
            <a:r>
              <a:rPr lang="ru-RU" sz="1000" dirty="0" smtClean="0">
                <a:solidFill>
                  <a:srgbClr val="002060"/>
                </a:solidFill>
              </a:rPr>
              <a:t>процесима</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/Integrated and Interdisciplinary Research (</a:t>
            </a:r>
            <a:r>
              <a:rPr lang="en-US" sz="1000" b="1" dirty="0" err="1" smtClean="0">
                <a:solidFill>
                  <a:srgbClr val="002060"/>
                </a:solidFill>
              </a:rPr>
              <a:t>IIR</a:t>
            </a:r>
            <a:r>
              <a:rPr lang="en-US" sz="1000" b="1" dirty="0" smtClean="0">
                <a:solidFill>
                  <a:srgbClr val="002060"/>
                </a:solidFill>
              </a:rPr>
              <a:t> or III)/45001/RS//</a:t>
            </a:r>
            <a:r>
              <a:rPr lang="sr-Cyrl-RS" sz="1000" dirty="0" smtClean="0">
                <a:solidFill>
                  <a:srgbClr val="002060"/>
                </a:solidFill>
              </a:rPr>
              <a:t> </a:t>
            </a:r>
            <a:endParaRPr lang="ru-RU" sz="1000" dirty="0" smtClean="0">
              <a:solidFill>
                <a:srgbClr val="002060"/>
              </a:solidFill>
            </a:endParaRPr>
          </a:p>
          <a:p>
            <a:pPr marL="88900" indent="0">
              <a:buNone/>
            </a:pPr>
            <a:r>
              <a:rPr lang="ru-RU" sz="1000" dirty="0" smtClean="0">
                <a:solidFill>
                  <a:srgbClr val="002060"/>
                </a:solidFill>
              </a:rPr>
              <a:t>ИИИ 45019 Синтеза, развој технологија добијања и примена наноструктурних мултифункционалних материјала дефинисаних својстава </a:t>
            </a:r>
            <a:endParaRPr lang="ru-RU" sz="1000" dirty="0" smtClean="0">
              <a:solidFill>
                <a:srgbClr val="002060"/>
              </a:solidFill>
            </a:endParaRP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/Integrated and Interdisciplinary Research (</a:t>
            </a:r>
            <a:r>
              <a:rPr lang="en-US" sz="1000" b="1" dirty="0" err="1" smtClean="0">
                <a:solidFill>
                  <a:srgbClr val="002060"/>
                </a:solidFill>
              </a:rPr>
              <a:t>IIR</a:t>
            </a:r>
            <a:r>
              <a:rPr lang="en-US" sz="1000" b="1" dirty="0" smtClean="0">
                <a:solidFill>
                  <a:srgbClr val="002060"/>
                </a:solidFill>
              </a:rPr>
              <a:t> or III)/</a:t>
            </a:r>
            <a:r>
              <a:rPr lang="en-US" sz="1000" b="1" dirty="0" smtClean="0">
                <a:solidFill>
                  <a:srgbClr val="002060"/>
                </a:solidFill>
              </a:rPr>
              <a:t>450</a:t>
            </a:r>
            <a:r>
              <a:rPr lang="sr-Cyrl-RS" sz="1000" b="1" dirty="0" smtClean="0">
                <a:solidFill>
                  <a:srgbClr val="002060"/>
                </a:solidFill>
              </a:rPr>
              <a:t>19</a:t>
            </a:r>
            <a:r>
              <a:rPr lang="en-US" sz="1000" b="1" dirty="0" smtClean="0">
                <a:solidFill>
                  <a:srgbClr val="002060"/>
                </a:solidFill>
              </a:rPr>
              <a:t>/RS</a:t>
            </a:r>
            <a:r>
              <a:rPr lang="en-US" sz="1000" b="1" dirty="0" smtClean="0">
                <a:solidFill>
                  <a:srgbClr val="002060"/>
                </a:solidFill>
              </a:rPr>
              <a:t>//</a:t>
            </a:r>
            <a:endParaRPr lang="ru-RU" sz="1000" dirty="0" smtClean="0">
              <a:solidFill>
                <a:srgbClr val="002060"/>
              </a:solidFill>
            </a:endParaRPr>
          </a:p>
          <a:p>
            <a:pPr marL="88900" indent="0">
              <a:buNone/>
            </a:pPr>
            <a:r>
              <a:rPr lang="ru-RU" sz="1000" dirty="0" smtClean="0">
                <a:solidFill>
                  <a:srgbClr val="002060"/>
                </a:solidFill>
              </a:rPr>
              <a:t>ИИИ 41019 </a:t>
            </a:r>
            <a:r>
              <a:rPr lang="ru-RU" sz="1000" dirty="0" smtClean="0">
                <a:solidFill>
                  <a:srgbClr val="002060"/>
                </a:solidFill>
              </a:rPr>
              <a:t>Контрола </a:t>
            </a:r>
            <a:r>
              <a:rPr lang="ru-RU" sz="1000" dirty="0" smtClean="0">
                <a:solidFill>
                  <a:srgbClr val="002060"/>
                </a:solidFill>
              </a:rPr>
              <a:t>инфекција апикомплексним патогенима: од нових места деловања лекара до </a:t>
            </a:r>
            <a:r>
              <a:rPr lang="ru-RU" sz="1000" dirty="0" smtClean="0">
                <a:solidFill>
                  <a:srgbClr val="002060"/>
                </a:solidFill>
              </a:rPr>
              <a:t>предикције</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/Integrated and Interdisciplinary Research (</a:t>
            </a:r>
            <a:r>
              <a:rPr lang="en-US" sz="1000" b="1" dirty="0" err="1" smtClean="0">
                <a:solidFill>
                  <a:srgbClr val="002060"/>
                </a:solidFill>
              </a:rPr>
              <a:t>IIR</a:t>
            </a:r>
            <a:r>
              <a:rPr lang="en-US" sz="1000" b="1" dirty="0" smtClean="0">
                <a:solidFill>
                  <a:srgbClr val="002060"/>
                </a:solidFill>
              </a:rPr>
              <a:t> or III)/</a:t>
            </a:r>
            <a:r>
              <a:rPr lang="en-US" sz="1000" b="1" dirty="0" smtClean="0">
                <a:solidFill>
                  <a:srgbClr val="002060"/>
                </a:solidFill>
              </a:rPr>
              <a:t>4</a:t>
            </a:r>
            <a:r>
              <a:rPr lang="sr-Cyrl-RS" sz="1000" b="1" dirty="0" smtClean="0">
                <a:solidFill>
                  <a:srgbClr val="002060"/>
                </a:solidFill>
              </a:rPr>
              <a:t>1</a:t>
            </a:r>
            <a:r>
              <a:rPr lang="en-US" sz="1000" b="1" dirty="0" smtClean="0">
                <a:solidFill>
                  <a:srgbClr val="002060"/>
                </a:solidFill>
              </a:rPr>
              <a:t>0</a:t>
            </a:r>
            <a:r>
              <a:rPr lang="sr-Cyrl-RS" sz="1000" b="1" dirty="0" smtClean="0">
                <a:solidFill>
                  <a:srgbClr val="002060"/>
                </a:solidFill>
              </a:rPr>
              <a:t>19</a:t>
            </a:r>
            <a:r>
              <a:rPr lang="en-US" sz="1000" b="1" dirty="0" smtClean="0">
                <a:solidFill>
                  <a:srgbClr val="002060"/>
                </a:solidFill>
              </a:rPr>
              <a:t>/RS</a:t>
            </a:r>
            <a:r>
              <a:rPr lang="en-US" sz="1000" b="1" dirty="0" smtClean="0">
                <a:solidFill>
                  <a:srgbClr val="002060"/>
                </a:solidFill>
              </a:rPr>
              <a:t>//</a:t>
            </a:r>
            <a:r>
              <a:rPr lang="sr-Cyrl-RS" sz="1000" dirty="0" smtClean="0">
                <a:solidFill>
                  <a:srgbClr val="002060"/>
                </a:solidFill>
              </a:rPr>
              <a:t> </a:t>
            </a:r>
            <a:endParaRPr lang="sr-Cyrl-RS" sz="1000" dirty="0" smtClean="0">
              <a:solidFill>
                <a:srgbClr val="002060"/>
              </a:solidFill>
            </a:endParaRPr>
          </a:p>
          <a:p>
            <a:pPr marL="88900" indent="0">
              <a:buNone/>
            </a:pPr>
            <a:r>
              <a:rPr lang="ru-RU" sz="1000" dirty="0" smtClean="0">
                <a:solidFill>
                  <a:srgbClr val="002060"/>
                </a:solidFill>
              </a:rPr>
              <a:t>ИИИ 43004 </a:t>
            </a:r>
            <a:r>
              <a:rPr lang="ru-RU" sz="1000" dirty="0" smtClean="0">
                <a:solidFill>
                  <a:srgbClr val="002060"/>
                </a:solidFill>
              </a:rPr>
              <a:t>Симултана </a:t>
            </a:r>
            <a:r>
              <a:rPr lang="ru-RU" sz="1000" dirty="0" smtClean="0">
                <a:solidFill>
                  <a:srgbClr val="002060"/>
                </a:solidFill>
              </a:rPr>
              <a:t>биоремедијација и доилификација деградираних простора, за очување природних ресурса биолошки активних супстанци и развој и производњу биоматеријала и дијететских </a:t>
            </a:r>
            <a:r>
              <a:rPr lang="ru-RU" sz="1000" dirty="0" smtClean="0">
                <a:solidFill>
                  <a:srgbClr val="002060"/>
                </a:solidFill>
              </a:rPr>
              <a:t>производа</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/Integrated and Interdisciplinary Research (</a:t>
            </a:r>
            <a:r>
              <a:rPr lang="en-US" sz="1000" b="1" dirty="0" err="1" smtClean="0">
                <a:solidFill>
                  <a:srgbClr val="002060"/>
                </a:solidFill>
              </a:rPr>
              <a:t>IIR</a:t>
            </a:r>
            <a:r>
              <a:rPr lang="en-US" sz="1000" b="1" dirty="0" smtClean="0">
                <a:solidFill>
                  <a:srgbClr val="002060"/>
                </a:solidFill>
              </a:rPr>
              <a:t> or III)/</a:t>
            </a:r>
            <a:r>
              <a:rPr lang="en-US" sz="1000" b="1" dirty="0" smtClean="0">
                <a:solidFill>
                  <a:srgbClr val="002060"/>
                </a:solidFill>
              </a:rPr>
              <a:t>4</a:t>
            </a:r>
            <a:r>
              <a:rPr lang="sr-Cyrl-RS" sz="1000" b="1" dirty="0" smtClean="0">
                <a:solidFill>
                  <a:srgbClr val="002060"/>
                </a:solidFill>
              </a:rPr>
              <a:t>3</a:t>
            </a:r>
            <a:r>
              <a:rPr lang="en-US" sz="1000" b="1" dirty="0" smtClean="0">
                <a:solidFill>
                  <a:srgbClr val="002060"/>
                </a:solidFill>
              </a:rPr>
              <a:t>0</a:t>
            </a:r>
            <a:r>
              <a:rPr lang="sr-Cyrl-RS" sz="1000" b="1" dirty="0" smtClean="0">
                <a:solidFill>
                  <a:srgbClr val="002060"/>
                </a:solidFill>
              </a:rPr>
              <a:t>04</a:t>
            </a:r>
            <a:r>
              <a:rPr lang="en-US" sz="1000" b="1" dirty="0" smtClean="0">
                <a:solidFill>
                  <a:srgbClr val="002060"/>
                </a:solidFill>
              </a:rPr>
              <a:t>/RS</a:t>
            </a:r>
            <a:r>
              <a:rPr lang="en-US" sz="1000" b="1" dirty="0" smtClean="0">
                <a:solidFill>
                  <a:srgbClr val="002060"/>
                </a:solidFill>
              </a:rPr>
              <a:t>//</a:t>
            </a:r>
            <a:r>
              <a:rPr lang="sr-Cyrl-RS" sz="1000" dirty="0" smtClean="0">
                <a:solidFill>
                  <a:srgbClr val="002060"/>
                </a:solidFill>
              </a:rPr>
              <a:t> </a:t>
            </a:r>
            <a:endParaRPr lang="ru-RU" sz="1000" dirty="0" smtClean="0">
              <a:solidFill>
                <a:srgbClr val="002060"/>
              </a:solidFill>
            </a:endParaRPr>
          </a:p>
          <a:p>
            <a:pPr marL="88900" indent="0">
              <a:buNone/>
            </a:pPr>
            <a:r>
              <a:rPr lang="ru-RU" sz="1000" dirty="0" smtClean="0">
                <a:solidFill>
                  <a:srgbClr val="002060"/>
                </a:solidFill>
              </a:rPr>
              <a:t>ИИИ 43007 </a:t>
            </a:r>
            <a:r>
              <a:rPr lang="ru-RU" sz="1000" dirty="0" smtClean="0">
                <a:solidFill>
                  <a:srgbClr val="002060"/>
                </a:solidFill>
              </a:rPr>
              <a:t>Истраживање </a:t>
            </a:r>
            <a:r>
              <a:rPr lang="ru-RU" sz="1000" dirty="0" smtClean="0">
                <a:solidFill>
                  <a:srgbClr val="002060"/>
                </a:solidFill>
              </a:rPr>
              <a:t>климатских промена и њиховог утицаја на животну средину – праћење утицаја, адаптација и </a:t>
            </a:r>
            <a:r>
              <a:rPr lang="ru-RU" sz="1000" dirty="0" smtClean="0">
                <a:solidFill>
                  <a:srgbClr val="002060"/>
                </a:solidFill>
              </a:rPr>
              <a:t>ублаживање</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/Integrated and Interdisciplinary Research (</a:t>
            </a:r>
            <a:r>
              <a:rPr lang="en-US" sz="1000" b="1" dirty="0" err="1" smtClean="0">
                <a:solidFill>
                  <a:srgbClr val="002060"/>
                </a:solidFill>
              </a:rPr>
              <a:t>IIR</a:t>
            </a:r>
            <a:r>
              <a:rPr lang="en-US" sz="1000" b="1" dirty="0" smtClean="0">
                <a:solidFill>
                  <a:srgbClr val="002060"/>
                </a:solidFill>
              </a:rPr>
              <a:t> or III)/</a:t>
            </a:r>
            <a:r>
              <a:rPr lang="en-US" sz="1000" b="1" dirty="0" smtClean="0">
                <a:solidFill>
                  <a:srgbClr val="002060"/>
                </a:solidFill>
              </a:rPr>
              <a:t>4</a:t>
            </a:r>
            <a:r>
              <a:rPr lang="sr-Cyrl-RS" sz="1000" b="1" dirty="0" smtClean="0">
                <a:solidFill>
                  <a:srgbClr val="002060"/>
                </a:solidFill>
              </a:rPr>
              <a:t>3</a:t>
            </a:r>
            <a:r>
              <a:rPr lang="en-US" sz="1000" b="1" dirty="0" smtClean="0">
                <a:solidFill>
                  <a:srgbClr val="002060"/>
                </a:solidFill>
              </a:rPr>
              <a:t>0</a:t>
            </a:r>
            <a:r>
              <a:rPr lang="sr-Cyrl-RS" sz="1000" b="1" dirty="0" smtClean="0">
                <a:solidFill>
                  <a:srgbClr val="002060"/>
                </a:solidFill>
              </a:rPr>
              <a:t>07</a:t>
            </a:r>
            <a:r>
              <a:rPr lang="en-US" sz="1000" b="1" dirty="0" smtClean="0">
                <a:solidFill>
                  <a:srgbClr val="002060"/>
                </a:solidFill>
              </a:rPr>
              <a:t>/RS</a:t>
            </a:r>
            <a:r>
              <a:rPr lang="en-US" sz="1000" b="1" dirty="0" smtClean="0">
                <a:solidFill>
                  <a:srgbClr val="002060"/>
                </a:solidFill>
              </a:rPr>
              <a:t>//</a:t>
            </a:r>
            <a:r>
              <a:rPr lang="sr-Cyrl-RS" sz="1000" dirty="0" smtClean="0">
                <a:solidFill>
                  <a:srgbClr val="002060"/>
                </a:solidFill>
              </a:rPr>
              <a:t> </a:t>
            </a:r>
            <a:endParaRPr lang="ru-RU" sz="1000" dirty="0" smtClean="0">
              <a:solidFill>
                <a:srgbClr val="002060"/>
              </a:solidFill>
            </a:endParaRPr>
          </a:p>
          <a:p>
            <a:pPr marL="88900" indent="0">
              <a:buNone/>
            </a:pPr>
            <a:endParaRPr lang="ru-RU" sz="1000" dirty="0" smtClean="0">
              <a:solidFill>
                <a:srgbClr val="002060"/>
              </a:solidFill>
            </a:endParaRPr>
          </a:p>
          <a:p>
            <a:pPr marL="88900" indent="0">
              <a:buNone/>
            </a:pPr>
            <a:endParaRPr lang="ru-RU" sz="1100" dirty="0" smtClean="0">
              <a:solidFill>
                <a:srgbClr val="002060"/>
              </a:solidFill>
            </a:endParaRPr>
          </a:p>
          <a:p>
            <a:pPr marL="88900" indent="0">
              <a:buNone/>
            </a:pPr>
            <a:endParaRPr lang="ru-RU" sz="1100" dirty="0" smtClean="0">
              <a:solidFill>
                <a:srgbClr val="002060"/>
              </a:solidFill>
            </a:endParaRPr>
          </a:p>
          <a:p>
            <a:pPr marL="88900" indent="0">
              <a:buNone/>
            </a:pPr>
            <a:endParaRPr lang="sr-Cyrl-RS" dirty="0" smtClean="0"/>
          </a:p>
          <a:p>
            <a:pPr>
              <a:buNone/>
            </a:pPr>
            <a:endParaRPr lang="sr-Cyrl-RS" dirty="0" smtClean="0"/>
          </a:p>
          <a:p>
            <a:pPr>
              <a:buNone/>
            </a:pPr>
            <a:r>
              <a:rPr lang="en-US" sz="1200" dirty="0" smtClean="0">
                <a:solidFill>
                  <a:schemeClr val="accent1">
                    <a:lumMod val="75000"/>
                  </a:schemeClr>
                </a:solidFill>
                <a:latin typeface="Calibri" pitchFamily="34" charset="0"/>
              </a:rPr>
              <a:t> </a:t>
            </a:r>
          </a:p>
          <a:p>
            <a:endParaRPr lang="en-US" dirty="0"/>
          </a:p>
        </p:txBody>
      </p:sp>
      <p:sp>
        <p:nvSpPr>
          <p:cNvPr id="5" name="TextBox 4"/>
          <p:cNvSpPr txBox="1"/>
          <p:nvPr/>
        </p:nvSpPr>
        <p:spPr>
          <a:xfrm>
            <a:off x="1187624" y="483518"/>
            <a:ext cx="1064715" cy="369332"/>
          </a:xfrm>
          <a:prstGeom prst="rect">
            <a:avLst/>
          </a:prstGeom>
          <a:noFill/>
        </p:spPr>
        <p:txBody>
          <a:bodyPr wrap="none" rtlCol="0">
            <a:spAutoFit/>
          </a:bodyPr>
          <a:lstStyle/>
          <a:p>
            <a:r>
              <a:rPr lang="sr-Cyrl-RS" dirty="0" smtClean="0">
                <a:solidFill>
                  <a:schemeClr val="bg1"/>
                </a:solidFill>
                <a:latin typeface="Calibri" pitchFamily="34" charset="0"/>
              </a:rPr>
              <a:t>Пројекти</a:t>
            </a:r>
            <a:endParaRPr lang="en-US" dirty="0">
              <a:solidFill>
                <a:schemeClr val="bg1"/>
              </a:solidFill>
              <a:latin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187624" y="915566"/>
            <a:ext cx="7632848" cy="2965240"/>
          </a:xfrm>
        </p:spPr>
        <p:txBody>
          <a:bodyPr/>
          <a:lstStyle/>
          <a:p>
            <a:pPr>
              <a:buNone/>
            </a:pPr>
            <a:r>
              <a:rPr lang="sr-Cyrl-CS" sz="1400" dirty="0" smtClean="0">
                <a:solidFill>
                  <a:schemeClr val="accent1">
                    <a:lumMod val="75000"/>
                  </a:schemeClr>
                </a:solidFill>
                <a:latin typeface="Calibri" pitchFamily="34" charset="0"/>
              </a:rPr>
              <a:t>Ознаке пројеката</a:t>
            </a:r>
            <a:r>
              <a:rPr lang="en-US" sz="1400" dirty="0" smtClean="0">
                <a:solidFill>
                  <a:schemeClr val="accent1">
                    <a:lumMod val="75000"/>
                  </a:schemeClr>
                </a:solidFill>
                <a:latin typeface="Calibri" pitchFamily="34" charset="0"/>
              </a:rPr>
              <a:t>: </a:t>
            </a:r>
            <a:endParaRPr lang="sr-Cyrl-RS" sz="1400" dirty="0" smtClean="0">
              <a:solidFill>
                <a:schemeClr val="accent1">
                  <a:lumMod val="75000"/>
                </a:schemeClr>
              </a:solidFill>
              <a:latin typeface="Calibri" pitchFamily="34" charset="0"/>
            </a:endParaRPr>
          </a:p>
          <a:p>
            <a:pPr>
              <a:buNone/>
            </a:pPr>
            <a:r>
              <a:rPr lang="en-US" sz="1400" dirty="0" smtClean="0">
                <a:latin typeface="Calibri" pitchFamily="34" charset="0"/>
                <a:hlinkClick r:id="rId2"/>
              </a:rPr>
              <a:t>view-</a:t>
            </a:r>
            <a:r>
              <a:rPr lang="en-US" sz="1400" dirty="0" err="1" smtClean="0">
                <a:latin typeface="Calibri" pitchFamily="34" charset="0"/>
                <a:hlinkClick r:id="rId2"/>
              </a:rPr>
              <a:t>source:http</a:t>
            </a:r>
            <a:r>
              <a:rPr lang="en-US" sz="1400" dirty="0" smtClean="0">
                <a:latin typeface="Calibri" pitchFamily="34" charset="0"/>
                <a:hlinkClick r:id="rId2"/>
              </a:rPr>
              <a:t>://</a:t>
            </a:r>
            <a:r>
              <a:rPr lang="en-US" sz="1400" dirty="0" err="1" smtClean="0">
                <a:latin typeface="Calibri" pitchFamily="34" charset="0"/>
                <a:hlinkClick r:id="rId2"/>
              </a:rPr>
              <a:t>nardus.mpn.gov.rs</a:t>
            </a:r>
            <a:r>
              <a:rPr lang="en-US" sz="1400" dirty="0" smtClean="0">
                <a:latin typeface="Calibri" pitchFamily="34" charset="0"/>
                <a:hlinkClick r:id="rId2"/>
              </a:rPr>
              <a:t>/repository/</a:t>
            </a:r>
            <a:r>
              <a:rPr lang="en-US" sz="1400" dirty="0" err="1" smtClean="0">
                <a:latin typeface="Calibri" pitchFamily="34" charset="0"/>
                <a:hlinkClick r:id="rId2"/>
              </a:rPr>
              <a:t>projectData.xml</a:t>
            </a:r>
            <a:r>
              <a:rPr lang="en-US" sz="1400" dirty="0" smtClean="0">
                <a:latin typeface="Calibri" pitchFamily="34" charset="0"/>
              </a:rPr>
              <a:t> </a:t>
            </a:r>
            <a:r>
              <a:rPr lang="sr-Cyrl-RS" sz="1400" dirty="0" smtClean="0">
                <a:latin typeface="Calibri" pitchFamily="34" charset="0"/>
              </a:rPr>
              <a:t> </a:t>
            </a:r>
            <a:endParaRPr lang="en-US" sz="1400" dirty="0" smtClean="0">
              <a:latin typeface="Calibri" pitchFamily="34" charset="0"/>
            </a:endParaRPr>
          </a:p>
          <a:p>
            <a:pPr marL="88900" indent="0">
              <a:buNone/>
            </a:pPr>
            <a:endParaRPr lang="ru-RU" sz="1100" dirty="0" smtClean="0"/>
          </a:p>
          <a:p>
            <a:pPr marL="88900" indent="0">
              <a:buNone/>
            </a:pPr>
            <a:r>
              <a:rPr lang="ru-RU" sz="1000" dirty="0" smtClean="0">
                <a:solidFill>
                  <a:srgbClr val="002060"/>
                </a:solidFill>
              </a:rPr>
              <a:t>ИИИ </a:t>
            </a:r>
            <a:r>
              <a:rPr lang="ru-RU" sz="1000" dirty="0" smtClean="0">
                <a:solidFill>
                  <a:srgbClr val="002060"/>
                </a:solidFill>
              </a:rPr>
              <a:t>43009 </a:t>
            </a:r>
            <a:r>
              <a:rPr lang="ru-RU" sz="1000" dirty="0" smtClean="0">
                <a:solidFill>
                  <a:srgbClr val="002060"/>
                </a:solidFill>
              </a:rPr>
              <a:t>Нове </a:t>
            </a:r>
            <a:r>
              <a:rPr lang="ru-RU" sz="1000" dirty="0" smtClean="0">
                <a:solidFill>
                  <a:srgbClr val="002060"/>
                </a:solidFill>
              </a:rPr>
              <a:t>технологије за мониторинг и заштиту животног окружења од штетних хемијских супстанци и радијационог </a:t>
            </a:r>
            <a:r>
              <a:rPr lang="ru-RU" sz="1000" dirty="0" smtClean="0">
                <a:solidFill>
                  <a:srgbClr val="002060"/>
                </a:solidFill>
              </a:rPr>
              <a:t>оптерећења</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/Integrated and Interdisciplinary Research (</a:t>
            </a:r>
            <a:r>
              <a:rPr lang="en-US" sz="1000" b="1" dirty="0" err="1" smtClean="0">
                <a:solidFill>
                  <a:srgbClr val="002060"/>
                </a:solidFill>
              </a:rPr>
              <a:t>IIR</a:t>
            </a:r>
            <a:r>
              <a:rPr lang="en-US" sz="1000" b="1" dirty="0" smtClean="0">
                <a:solidFill>
                  <a:srgbClr val="002060"/>
                </a:solidFill>
              </a:rPr>
              <a:t> or III)/4</a:t>
            </a:r>
            <a:r>
              <a:rPr lang="sr-Cyrl-RS" sz="1000" b="1" dirty="0" smtClean="0">
                <a:solidFill>
                  <a:srgbClr val="002060"/>
                </a:solidFill>
              </a:rPr>
              <a:t>3</a:t>
            </a:r>
            <a:r>
              <a:rPr lang="en-US" sz="1000" b="1" dirty="0" smtClean="0">
                <a:solidFill>
                  <a:srgbClr val="002060"/>
                </a:solidFill>
              </a:rPr>
              <a:t>0</a:t>
            </a:r>
            <a:r>
              <a:rPr lang="sr-Cyrl-RS" sz="1000" b="1" dirty="0" smtClean="0">
                <a:solidFill>
                  <a:srgbClr val="002060"/>
                </a:solidFill>
              </a:rPr>
              <a:t>09</a:t>
            </a:r>
            <a:r>
              <a:rPr lang="en-US" sz="1000" b="1" dirty="0" smtClean="0">
                <a:solidFill>
                  <a:srgbClr val="002060"/>
                </a:solidFill>
              </a:rPr>
              <a:t>/RS</a:t>
            </a:r>
            <a:r>
              <a:rPr lang="en-US" sz="1000" b="1" dirty="0" smtClean="0">
                <a:solidFill>
                  <a:srgbClr val="002060"/>
                </a:solidFill>
              </a:rPr>
              <a:t>//</a:t>
            </a:r>
            <a:r>
              <a:rPr lang="sr-Cyrl-RS" sz="1000" dirty="0" smtClean="0">
                <a:solidFill>
                  <a:srgbClr val="002060"/>
                </a:solidFill>
              </a:rPr>
              <a:t> </a:t>
            </a:r>
            <a:endParaRPr lang="ru-RU" sz="1000" dirty="0" smtClean="0">
              <a:solidFill>
                <a:srgbClr val="002060"/>
              </a:solidFill>
            </a:endParaRPr>
          </a:p>
          <a:p>
            <a:pPr marL="88900" indent="0">
              <a:buNone/>
            </a:pPr>
            <a:r>
              <a:rPr lang="ru-RU" sz="1000" dirty="0" smtClean="0">
                <a:solidFill>
                  <a:srgbClr val="002060"/>
                </a:solidFill>
              </a:rPr>
              <a:t>ИИИ 43010 </a:t>
            </a:r>
            <a:r>
              <a:rPr lang="ru-RU" sz="1000" dirty="0" smtClean="0">
                <a:solidFill>
                  <a:srgbClr val="002060"/>
                </a:solidFill>
              </a:rPr>
              <a:t>Модификације </a:t>
            </a:r>
            <a:r>
              <a:rPr lang="ru-RU" sz="1000" dirty="0" smtClean="0">
                <a:solidFill>
                  <a:srgbClr val="002060"/>
                </a:solidFill>
              </a:rPr>
              <a:t>антиоксидативног метаболизма биљака са циљем повећања толеранције на абиотски стрес и идентификација нових биомаркера са применом у ремедијацији и мониторингу деградираних </a:t>
            </a:r>
            <a:r>
              <a:rPr lang="ru-RU" sz="1000" dirty="0" smtClean="0">
                <a:solidFill>
                  <a:srgbClr val="002060"/>
                </a:solidFill>
              </a:rPr>
              <a:t>станишта</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/Integrated and Interdisciplinary Research (</a:t>
            </a:r>
            <a:r>
              <a:rPr lang="en-US" sz="1000" b="1" dirty="0" err="1" smtClean="0">
                <a:solidFill>
                  <a:srgbClr val="002060"/>
                </a:solidFill>
              </a:rPr>
              <a:t>IIR</a:t>
            </a:r>
            <a:r>
              <a:rPr lang="en-US" sz="1000" b="1" dirty="0" smtClean="0">
                <a:solidFill>
                  <a:srgbClr val="002060"/>
                </a:solidFill>
              </a:rPr>
              <a:t> or III)/4</a:t>
            </a:r>
            <a:r>
              <a:rPr lang="sr-Cyrl-RS" sz="1000" b="1" dirty="0" smtClean="0">
                <a:solidFill>
                  <a:srgbClr val="002060"/>
                </a:solidFill>
              </a:rPr>
              <a:t>3</a:t>
            </a:r>
            <a:r>
              <a:rPr lang="en-US" sz="1000" b="1" dirty="0" smtClean="0">
                <a:solidFill>
                  <a:srgbClr val="002060"/>
                </a:solidFill>
              </a:rPr>
              <a:t>0</a:t>
            </a:r>
            <a:r>
              <a:rPr lang="sr-Cyrl-RS" sz="1000" b="1" dirty="0" smtClean="0">
                <a:solidFill>
                  <a:srgbClr val="002060"/>
                </a:solidFill>
              </a:rPr>
              <a:t>10</a:t>
            </a:r>
            <a:r>
              <a:rPr lang="en-US" sz="1000" b="1" dirty="0" smtClean="0">
                <a:solidFill>
                  <a:srgbClr val="002060"/>
                </a:solidFill>
              </a:rPr>
              <a:t>/RS</a:t>
            </a:r>
            <a:r>
              <a:rPr lang="en-US" sz="1000" b="1" dirty="0" smtClean="0">
                <a:solidFill>
                  <a:srgbClr val="002060"/>
                </a:solidFill>
              </a:rPr>
              <a:t>//</a:t>
            </a:r>
            <a:r>
              <a:rPr lang="sr-Cyrl-RS" sz="1000" dirty="0" smtClean="0">
                <a:solidFill>
                  <a:srgbClr val="002060"/>
                </a:solidFill>
              </a:rPr>
              <a:t> </a:t>
            </a:r>
            <a:endParaRPr lang="ru-RU" sz="1000" dirty="0" smtClean="0">
              <a:solidFill>
                <a:srgbClr val="002060"/>
              </a:solidFill>
            </a:endParaRPr>
          </a:p>
          <a:p>
            <a:pPr marL="88900" indent="0">
              <a:buNone/>
            </a:pPr>
            <a:r>
              <a:rPr lang="ru-RU" sz="1000" dirty="0" smtClean="0">
                <a:solidFill>
                  <a:srgbClr val="002060"/>
                </a:solidFill>
              </a:rPr>
              <a:t>ИИИ 46013 </a:t>
            </a:r>
            <a:r>
              <a:rPr lang="ru-RU" sz="1000" dirty="0" smtClean="0">
                <a:solidFill>
                  <a:srgbClr val="002060"/>
                </a:solidFill>
              </a:rPr>
              <a:t>Традиционални </a:t>
            </a:r>
            <a:r>
              <a:rPr lang="ru-RU" sz="1000" dirty="0" smtClean="0">
                <a:solidFill>
                  <a:srgbClr val="002060"/>
                </a:solidFill>
              </a:rPr>
              <a:t>и нови производи од плодова гајених и самониклих врста воћака и винове лозе и нус-продуката у преради, са посебним освртом на аутохтоне сорте: хемијска карактеризација и биолошки </a:t>
            </a:r>
            <a:r>
              <a:rPr lang="ru-RU" sz="1000" dirty="0" smtClean="0">
                <a:solidFill>
                  <a:srgbClr val="002060"/>
                </a:solidFill>
              </a:rPr>
              <a:t>профил</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/Integrated and Interdisciplinary Research (</a:t>
            </a:r>
            <a:r>
              <a:rPr lang="en-US" sz="1000" b="1" dirty="0" err="1" smtClean="0">
                <a:solidFill>
                  <a:srgbClr val="002060"/>
                </a:solidFill>
              </a:rPr>
              <a:t>IIR</a:t>
            </a:r>
            <a:r>
              <a:rPr lang="en-US" sz="1000" b="1" dirty="0" smtClean="0">
                <a:solidFill>
                  <a:srgbClr val="002060"/>
                </a:solidFill>
              </a:rPr>
              <a:t> or III)/</a:t>
            </a:r>
            <a:r>
              <a:rPr lang="en-US" sz="1000" b="1" dirty="0" smtClean="0">
                <a:solidFill>
                  <a:srgbClr val="002060"/>
                </a:solidFill>
              </a:rPr>
              <a:t>4</a:t>
            </a:r>
            <a:r>
              <a:rPr lang="sr-Cyrl-RS" sz="1000" b="1" dirty="0" smtClean="0">
                <a:solidFill>
                  <a:srgbClr val="002060"/>
                </a:solidFill>
              </a:rPr>
              <a:t>6</a:t>
            </a:r>
            <a:r>
              <a:rPr lang="en-US" sz="1000" b="1" dirty="0" smtClean="0">
                <a:solidFill>
                  <a:srgbClr val="002060"/>
                </a:solidFill>
              </a:rPr>
              <a:t>0</a:t>
            </a:r>
            <a:r>
              <a:rPr lang="sr-Cyrl-RS" sz="1000" b="1" dirty="0" smtClean="0">
                <a:solidFill>
                  <a:srgbClr val="002060"/>
                </a:solidFill>
              </a:rPr>
              <a:t>13</a:t>
            </a:r>
            <a:r>
              <a:rPr lang="en-US" sz="1000" b="1" dirty="0" smtClean="0">
                <a:solidFill>
                  <a:srgbClr val="002060"/>
                </a:solidFill>
              </a:rPr>
              <a:t>/RS</a:t>
            </a:r>
            <a:r>
              <a:rPr lang="en-US" sz="1000" b="1" dirty="0" smtClean="0">
                <a:solidFill>
                  <a:srgbClr val="002060"/>
                </a:solidFill>
              </a:rPr>
              <a:t>//</a:t>
            </a:r>
            <a:r>
              <a:rPr lang="sr-Cyrl-RS" sz="1000" dirty="0" smtClean="0">
                <a:solidFill>
                  <a:srgbClr val="002060"/>
                </a:solidFill>
              </a:rPr>
              <a:t> </a:t>
            </a:r>
            <a:endParaRPr lang="ru-RU" sz="1000" dirty="0" smtClean="0">
              <a:solidFill>
                <a:srgbClr val="002060"/>
              </a:solidFill>
            </a:endParaRPr>
          </a:p>
          <a:p>
            <a:pPr marL="88900" indent="0">
              <a:buNone/>
            </a:pPr>
            <a:endParaRPr lang="ru-RU" sz="1000" dirty="0" smtClean="0">
              <a:solidFill>
                <a:srgbClr val="002060"/>
              </a:solidFill>
            </a:endParaRPr>
          </a:p>
          <a:p>
            <a:pPr marL="88900" indent="0">
              <a:buNone/>
            </a:pPr>
            <a:endParaRPr lang="ru-RU" sz="1100" dirty="0" smtClean="0">
              <a:solidFill>
                <a:srgbClr val="002060"/>
              </a:solidFill>
            </a:endParaRPr>
          </a:p>
          <a:p>
            <a:pPr marL="88900" indent="0">
              <a:buNone/>
            </a:pPr>
            <a:endParaRPr lang="ru-RU" sz="1100" dirty="0" smtClean="0">
              <a:solidFill>
                <a:srgbClr val="002060"/>
              </a:solidFill>
            </a:endParaRPr>
          </a:p>
          <a:p>
            <a:pPr marL="88900" indent="0">
              <a:buNone/>
            </a:pPr>
            <a:endParaRPr lang="sr-Cyrl-RS" dirty="0" smtClean="0"/>
          </a:p>
          <a:p>
            <a:pPr>
              <a:buNone/>
            </a:pPr>
            <a:endParaRPr lang="sr-Cyrl-RS" dirty="0" smtClean="0"/>
          </a:p>
          <a:p>
            <a:pPr>
              <a:buNone/>
            </a:pPr>
            <a:r>
              <a:rPr lang="en-US" sz="1200" dirty="0" smtClean="0">
                <a:solidFill>
                  <a:schemeClr val="accent1">
                    <a:lumMod val="75000"/>
                  </a:schemeClr>
                </a:solidFill>
                <a:latin typeface="Calibri" pitchFamily="34" charset="0"/>
              </a:rPr>
              <a:t> </a:t>
            </a:r>
          </a:p>
          <a:p>
            <a:endParaRPr lang="en-US" dirty="0"/>
          </a:p>
        </p:txBody>
      </p:sp>
      <p:sp>
        <p:nvSpPr>
          <p:cNvPr id="5" name="TextBox 4"/>
          <p:cNvSpPr txBox="1"/>
          <p:nvPr/>
        </p:nvSpPr>
        <p:spPr>
          <a:xfrm>
            <a:off x="1187624" y="483518"/>
            <a:ext cx="1064715" cy="369332"/>
          </a:xfrm>
          <a:prstGeom prst="rect">
            <a:avLst/>
          </a:prstGeom>
          <a:noFill/>
        </p:spPr>
        <p:txBody>
          <a:bodyPr wrap="none" rtlCol="0">
            <a:spAutoFit/>
          </a:bodyPr>
          <a:lstStyle/>
          <a:p>
            <a:r>
              <a:rPr lang="sr-Cyrl-RS" dirty="0" smtClean="0">
                <a:solidFill>
                  <a:schemeClr val="bg1"/>
                </a:solidFill>
                <a:latin typeface="Calibri" pitchFamily="34" charset="0"/>
              </a:rPr>
              <a:t>Пројекти</a:t>
            </a:r>
            <a:endParaRPr lang="en-US" dirty="0">
              <a:solidFill>
                <a:schemeClr val="bg1"/>
              </a:solidFill>
              <a:latin typeface="Calibri"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187624" y="915566"/>
            <a:ext cx="7632848" cy="2965240"/>
          </a:xfrm>
        </p:spPr>
        <p:txBody>
          <a:bodyPr/>
          <a:lstStyle/>
          <a:p>
            <a:pPr>
              <a:buNone/>
            </a:pPr>
            <a:r>
              <a:rPr lang="sr-Cyrl-CS" sz="1400" dirty="0" smtClean="0">
                <a:solidFill>
                  <a:schemeClr val="accent1">
                    <a:lumMod val="75000"/>
                  </a:schemeClr>
                </a:solidFill>
                <a:latin typeface="Calibri" pitchFamily="34" charset="0"/>
              </a:rPr>
              <a:t>Ознаке пројеката</a:t>
            </a:r>
            <a:r>
              <a:rPr lang="en-US" sz="1400" dirty="0" smtClean="0">
                <a:solidFill>
                  <a:schemeClr val="accent1">
                    <a:lumMod val="75000"/>
                  </a:schemeClr>
                </a:solidFill>
                <a:latin typeface="Calibri" pitchFamily="34" charset="0"/>
              </a:rPr>
              <a:t>: </a:t>
            </a:r>
            <a:endParaRPr lang="sr-Cyrl-RS" sz="1400" dirty="0" smtClean="0">
              <a:solidFill>
                <a:schemeClr val="accent1">
                  <a:lumMod val="75000"/>
                </a:schemeClr>
              </a:solidFill>
              <a:latin typeface="Calibri" pitchFamily="34" charset="0"/>
            </a:endParaRPr>
          </a:p>
          <a:p>
            <a:pPr>
              <a:buNone/>
            </a:pPr>
            <a:r>
              <a:rPr lang="en-US" sz="1400" dirty="0" smtClean="0">
                <a:latin typeface="Calibri" pitchFamily="34" charset="0"/>
                <a:hlinkClick r:id="rId2"/>
              </a:rPr>
              <a:t>view-</a:t>
            </a:r>
            <a:r>
              <a:rPr lang="en-US" sz="1400" dirty="0" err="1" smtClean="0">
                <a:latin typeface="Calibri" pitchFamily="34" charset="0"/>
                <a:hlinkClick r:id="rId2"/>
              </a:rPr>
              <a:t>source:http</a:t>
            </a:r>
            <a:r>
              <a:rPr lang="en-US" sz="1400" dirty="0" smtClean="0">
                <a:latin typeface="Calibri" pitchFamily="34" charset="0"/>
                <a:hlinkClick r:id="rId2"/>
              </a:rPr>
              <a:t>://</a:t>
            </a:r>
            <a:r>
              <a:rPr lang="en-US" sz="1400" dirty="0" err="1" smtClean="0">
                <a:latin typeface="Calibri" pitchFamily="34" charset="0"/>
                <a:hlinkClick r:id="rId2"/>
              </a:rPr>
              <a:t>nardus.mpn.gov.rs</a:t>
            </a:r>
            <a:r>
              <a:rPr lang="en-US" sz="1400" dirty="0" smtClean="0">
                <a:latin typeface="Calibri" pitchFamily="34" charset="0"/>
                <a:hlinkClick r:id="rId2"/>
              </a:rPr>
              <a:t>/repository/</a:t>
            </a:r>
            <a:r>
              <a:rPr lang="en-US" sz="1400" dirty="0" err="1" smtClean="0">
                <a:latin typeface="Calibri" pitchFamily="34" charset="0"/>
                <a:hlinkClick r:id="rId2"/>
              </a:rPr>
              <a:t>projectData.xml</a:t>
            </a:r>
            <a:r>
              <a:rPr lang="en-US" sz="1400" dirty="0" smtClean="0">
                <a:latin typeface="Calibri" pitchFamily="34" charset="0"/>
              </a:rPr>
              <a:t> </a:t>
            </a:r>
            <a:r>
              <a:rPr lang="sr-Cyrl-RS" sz="1400" dirty="0" smtClean="0">
                <a:latin typeface="Calibri" pitchFamily="34" charset="0"/>
              </a:rPr>
              <a:t> </a:t>
            </a:r>
            <a:endParaRPr lang="en-US" sz="1400" dirty="0" smtClean="0">
              <a:latin typeface="Calibri" pitchFamily="34" charset="0"/>
            </a:endParaRPr>
          </a:p>
          <a:p>
            <a:pPr marL="88900" indent="0">
              <a:buNone/>
            </a:pPr>
            <a:endParaRPr lang="ru-RU" sz="1100" dirty="0" smtClean="0"/>
          </a:p>
          <a:p>
            <a:pPr marL="88900" indent="0">
              <a:buNone/>
            </a:pPr>
            <a:r>
              <a:rPr lang="ru-RU" sz="1000" dirty="0" smtClean="0">
                <a:solidFill>
                  <a:srgbClr val="002060"/>
                </a:solidFill>
              </a:rPr>
              <a:t>ОИ 172001 </a:t>
            </a:r>
            <a:r>
              <a:rPr lang="ru-RU" sz="1000" dirty="0" smtClean="0">
                <a:solidFill>
                  <a:srgbClr val="002060"/>
                </a:solidFill>
              </a:rPr>
              <a:t>Проучавање </a:t>
            </a:r>
            <a:r>
              <a:rPr lang="ru-RU" sz="1000" dirty="0" smtClean="0">
                <a:solidFill>
                  <a:srgbClr val="002060"/>
                </a:solidFill>
              </a:rPr>
              <a:t> физичкохемијских и биохемијских процеса у животној средини који утичу на загађење и истраживање могућности за минимизирање </a:t>
            </a:r>
            <a:r>
              <a:rPr lang="ru-RU" sz="1000" dirty="0" smtClean="0">
                <a:solidFill>
                  <a:srgbClr val="002060"/>
                </a:solidFill>
              </a:rPr>
              <a:t>последица</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ON)/172001/RS//</a:t>
            </a:r>
            <a:endParaRPr lang="ru-RU" sz="1000" b="1" dirty="0" smtClean="0">
              <a:solidFill>
                <a:srgbClr val="002060"/>
              </a:solidFill>
            </a:endParaRPr>
          </a:p>
          <a:p>
            <a:pPr marL="88900" indent="0">
              <a:buNone/>
            </a:pPr>
            <a:r>
              <a:rPr lang="ru-RU" sz="1000" dirty="0" smtClean="0">
                <a:solidFill>
                  <a:srgbClr val="002060"/>
                </a:solidFill>
              </a:rPr>
              <a:t>ОИ </a:t>
            </a:r>
            <a:r>
              <a:rPr lang="ru-RU" sz="1000" dirty="0" smtClean="0">
                <a:solidFill>
                  <a:srgbClr val="002060"/>
                </a:solidFill>
              </a:rPr>
              <a:t>172002 </a:t>
            </a:r>
            <a:r>
              <a:rPr lang="ru-RU" sz="1000" dirty="0" smtClean="0">
                <a:solidFill>
                  <a:srgbClr val="002060"/>
                </a:solidFill>
              </a:rPr>
              <a:t>Дизајн</a:t>
            </a:r>
            <a:r>
              <a:rPr lang="ru-RU" sz="1000" dirty="0" smtClean="0">
                <a:solidFill>
                  <a:srgbClr val="002060"/>
                </a:solidFill>
              </a:rPr>
              <a:t>, синтеза и испитивање наномолекулских машина на бази </a:t>
            </a:r>
            <a:r>
              <a:rPr lang="ru-RU" sz="1000" dirty="0" smtClean="0">
                <a:solidFill>
                  <a:srgbClr val="002060"/>
                </a:solidFill>
              </a:rPr>
              <a:t>фулерена</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17200</a:t>
            </a:r>
            <a:r>
              <a:rPr lang="sr-Cyrl-RS" sz="1000" b="1" dirty="0" smtClean="0">
                <a:solidFill>
                  <a:srgbClr val="002060"/>
                </a:solidFill>
              </a:rPr>
              <a:t>2</a:t>
            </a:r>
            <a:r>
              <a:rPr lang="en-US" sz="1000" b="1" dirty="0" smtClean="0">
                <a:solidFill>
                  <a:srgbClr val="002060"/>
                </a:solidFill>
              </a:rPr>
              <a:t>/RS</a:t>
            </a:r>
            <a:r>
              <a:rPr lang="en-US" sz="1000" b="1" dirty="0" smtClean="0">
                <a:solidFill>
                  <a:srgbClr val="002060"/>
                </a:solidFill>
              </a:rPr>
              <a:t>//</a:t>
            </a:r>
            <a:endParaRPr lang="ru-RU" sz="1000" b="1" dirty="0" smtClean="0">
              <a:solidFill>
                <a:srgbClr val="002060"/>
              </a:solidFill>
            </a:endParaRPr>
          </a:p>
          <a:p>
            <a:pPr marL="88900" indent="0">
              <a:buNone/>
            </a:pPr>
            <a:r>
              <a:rPr lang="ru-RU" sz="1000" dirty="0" smtClean="0">
                <a:solidFill>
                  <a:srgbClr val="002060"/>
                </a:solidFill>
              </a:rPr>
              <a:t>ОИ </a:t>
            </a:r>
            <a:r>
              <a:rPr lang="ru-RU" sz="1000" dirty="0" smtClean="0">
                <a:solidFill>
                  <a:srgbClr val="002060"/>
                </a:solidFill>
              </a:rPr>
              <a:t>172008 </a:t>
            </a:r>
            <a:r>
              <a:rPr lang="ru-RU" sz="1000" dirty="0" smtClean="0">
                <a:solidFill>
                  <a:srgbClr val="002060"/>
                </a:solidFill>
              </a:rPr>
              <a:t>Синтеза </a:t>
            </a:r>
            <a:r>
              <a:rPr lang="ru-RU" sz="1000" dirty="0" smtClean="0">
                <a:solidFill>
                  <a:srgbClr val="002060"/>
                </a:solidFill>
              </a:rPr>
              <a:t>аминохинолина и њихових деривата као антималарика и инхибитора ботулинум неуротоксина </a:t>
            </a:r>
            <a:r>
              <a:rPr lang="ru-RU" sz="1000" dirty="0" smtClean="0">
                <a:solidFill>
                  <a:srgbClr val="002060"/>
                </a:solidFill>
              </a:rPr>
              <a:t>А</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17200</a:t>
            </a:r>
            <a:r>
              <a:rPr lang="sr-Cyrl-RS" sz="1000" b="1" dirty="0" smtClean="0">
                <a:solidFill>
                  <a:srgbClr val="002060"/>
                </a:solidFill>
              </a:rPr>
              <a:t>8</a:t>
            </a:r>
            <a:r>
              <a:rPr lang="en-US" sz="1000" b="1" dirty="0" smtClean="0">
                <a:solidFill>
                  <a:srgbClr val="002060"/>
                </a:solidFill>
              </a:rPr>
              <a:t>/RS//</a:t>
            </a:r>
            <a:endParaRPr lang="ru-RU" sz="1000" dirty="0" smtClean="0">
              <a:solidFill>
                <a:srgbClr val="002060"/>
              </a:solidFill>
            </a:endParaRPr>
          </a:p>
          <a:p>
            <a:pPr marL="88900" indent="0">
              <a:buNone/>
            </a:pPr>
            <a:r>
              <a:rPr lang="ru-RU" sz="1000" dirty="0" smtClean="0">
                <a:solidFill>
                  <a:srgbClr val="002060"/>
                </a:solidFill>
              </a:rPr>
              <a:t>172 </a:t>
            </a:r>
            <a:r>
              <a:rPr lang="ru-RU" sz="1000" dirty="0" smtClean="0">
                <a:solidFill>
                  <a:srgbClr val="002060"/>
                </a:solidFill>
              </a:rPr>
              <a:t>013 Проучавање синтезе, структуре и активности органских једињења природног и синтетског порекла </a:t>
            </a:r>
            <a:endParaRPr lang="ru-RU" sz="1000" dirty="0" smtClean="0">
              <a:solidFill>
                <a:srgbClr val="002060"/>
              </a:solidFill>
            </a:endParaRP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a:t>
            </a:r>
            <a:r>
              <a:rPr lang="sr-Cyrl-RS" sz="1000" b="1" dirty="0" smtClean="0">
                <a:solidFill>
                  <a:srgbClr val="002060"/>
                </a:solidFill>
              </a:rPr>
              <a:t>13</a:t>
            </a:r>
            <a:r>
              <a:rPr lang="en-US" sz="1000" b="1" dirty="0" smtClean="0">
                <a:solidFill>
                  <a:srgbClr val="002060"/>
                </a:solidFill>
              </a:rPr>
              <a:t>/RS//</a:t>
            </a:r>
            <a:endParaRPr lang="ru-RU" sz="1000" dirty="0" smtClean="0">
              <a:solidFill>
                <a:srgbClr val="002060"/>
              </a:solidFill>
            </a:endParaRPr>
          </a:p>
          <a:p>
            <a:pPr marL="88900" indent="0">
              <a:buNone/>
            </a:pPr>
            <a:r>
              <a:rPr lang="ru-RU" sz="1000" dirty="0" smtClean="0">
                <a:solidFill>
                  <a:srgbClr val="002060"/>
                </a:solidFill>
              </a:rPr>
              <a:t>ОИ </a:t>
            </a:r>
            <a:r>
              <a:rPr lang="ru-RU" sz="1000" dirty="0" smtClean="0">
                <a:solidFill>
                  <a:srgbClr val="002060"/>
                </a:solidFill>
              </a:rPr>
              <a:t>172020 </a:t>
            </a:r>
            <a:r>
              <a:rPr lang="ru-RU" sz="1000" dirty="0" smtClean="0">
                <a:solidFill>
                  <a:srgbClr val="002060"/>
                </a:solidFill>
              </a:rPr>
              <a:t>Експериментална </a:t>
            </a:r>
            <a:r>
              <a:rPr lang="ru-RU" sz="1000" dirty="0" smtClean="0">
                <a:solidFill>
                  <a:srgbClr val="002060"/>
                </a:solidFill>
              </a:rPr>
              <a:t>и теоријска проучавања реактивности и биолошка активност стереодефинисаних тиазолидина и синтетичких </a:t>
            </a:r>
            <a:r>
              <a:rPr lang="ru-RU" sz="1000" dirty="0" smtClean="0">
                <a:solidFill>
                  <a:srgbClr val="002060"/>
                </a:solidFill>
              </a:rPr>
              <a:t>аналога</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a:t>
            </a:r>
            <a:r>
              <a:rPr lang="sr-Cyrl-RS" sz="1000" b="1" dirty="0" smtClean="0">
                <a:solidFill>
                  <a:srgbClr val="002060"/>
                </a:solidFill>
              </a:rPr>
              <a:t>20</a:t>
            </a:r>
            <a:r>
              <a:rPr lang="en-US" sz="1000" b="1" dirty="0" smtClean="0">
                <a:solidFill>
                  <a:srgbClr val="002060"/>
                </a:solidFill>
              </a:rPr>
              <a:t>/RS//</a:t>
            </a:r>
            <a:endParaRPr lang="ru-RU" sz="1000" dirty="0" smtClean="0">
              <a:solidFill>
                <a:srgbClr val="002060"/>
              </a:solidFill>
            </a:endParaRPr>
          </a:p>
          <a:p>
            <a:pPr marL="88900" indent="0">
              <a:buNone/>
            </a:pPr>
            <a:endParaRPr lang="ru-RU" sz="1000" dirty="0" smtClean="0">
              <a:solidFill>
                <a:srgbClr val="002060"/>
              </a:solidFill>
            </a:endParaRPr>
          </a:p>
          <a:p>
            <a:pPr marL="88900" indent="0">
              <a:buNone/>
            </a:pPr>
            <a:endParaRPr lang="ru-RU" sz="1100" dirty="0" smtClean="0">
              <a:solidFill>
                <a:srgbClr val="002060"/>
              </a:solidFill>
            </a:endParaRPr>
          </a:p>
          <a:p>
            <a:pPr marL="88900" indent="0">
              <a:buNone/>
            </a:pPr>
            <a:endParaRPr lang="ru-RU" sz="1100" dirty="0" smtClean="0">
              <a:solidFill>
                <a:srgbClr val="002060"/>
              </a:solidFill>
            </a:endParaRPr>
          </a:p>
          <a:p>
            <a:pPr marL="88900" indent="0">
              <a:buNone/>
            </a:pPr>
            <a:endParaRPr lang="sr-Cyrl-RS" dirty="0" smtClean="0"/>
          </a:p>
          <a:p>
            <a:pPr>
              <a:buNone/>
            </a:pPr>
            <a:endParaRPr lang="sr-Cyrl-RS" dirty="0" smtClean="0"/>
          </a:p>
          <a:p>
            <a:pPr>
              <a:buNone/>
            </a:pPr>
            <a:r>
              <a:rPr lang="en-US" sz="1200" dirty="0" smtClean="0">
                <a:solidFill>
                  <a:schemeClr val="accent1">
                    <a:lumMod val="75000"/>
                  </a:schemeClr>
                </a:solidFill>
                <a:latin typeface="Calibri" pitchFamily="34" charset="0"/>
              </a:rPr>
              <a:t> </a:t>
            </a:r>
          </a:p>
          <a:p>
            <a:endParaRPr lang="en-US" dirty="0"/>
          </a:p>
        </p:txBody>
      </p:sp>
      <p:sp>
        <p:nvSpPr>
          <p:cNvPr id="5" name="TextBox 4"/>
          <p:cNvSpPr txBox="1"/>
          <p:nvPr/>
        </p:nvSpPr>
        <p:spPr>
          <a:xfrm>
            <a:off x="1187624" y="483518"/>
            <a:ext cx="1064715" cy="369332"/>
          </a:xfrm>
          <a:prstGeom prst="rect">
            <a:avLst/>
          </a:prstGeom>
          <a:noFill/>
        </p:spPr>
        <p:txBody>
          <a:bodyPr wrap="none" rtlCol="0">
            <a:spAutoFit/>
          </a:bodyPr>
          <a:lstStyle/>
          <a:p>
            <a:r>
              <a:rPr lang="sr-Cyrl-RS" dirty="0" smtClean="0">
                <a:solidFill>
                  <a:schemeClr val="bg1"/>
                </a:solidFill>
                <a:latin typeface="Calibri" pitchFamily="34" charset="0"/>
              </a:rPr>
              <a:t>Пројекти</a:t>
            </a:r>
            <a:endParaRPr lang="en-US" dirty="0">
              <a:solidFill>
                <a:schemeClr val="bg1"/>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cstate="print"/>
          <a:srcRect/>
          <a:stretch>
            <a:fillRect/>
          </a:stretch>
        </p:blipFill>
        <p:spPr bwMode="auto">
          <a:xfrm>
            <a:off x="2771800" y="0"/>
            <a:ext cx="4917856" cy="5143500"/>
          </a:xfrm>
          <a:prstGeom prst="rect">
            <a:avLst/>
          </a:prstGeom>
          <a:noFill/>
          <a:ln w="9525">
            <a:noFill/>
            <a:miter lim="800000"/>
            <a:headEnd/>
            <a:tailEnd/>
          </a:ln>
        </p:spPr>
      </p:pic>
      <p:sp>
        <p:nvSpPr>
          <p:cNvPr id="4" name="Right Arrow 3"/>
          <p:cNvSpPr/>
          <p:nvPr/>
        </p:nvSpPr>
        <p:spPr>
          <a:xfrm>
            <a:off x="683568" y="2067694"/>
            <a:ext cx="2160240" cy="12961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RS" sz="1100" b="1" dirty="0" smtClean="0">
                <a:latin typeface="Calibri" pitchFamily="34" charset="0"/>
              </a:rPr>
              <a:t>Документ је у отвореном приступу и може се преузети</a:t>
            </a:r>
            <a:endParaRPr lang="en-US" sz="1100" b="1" dirty="0">
              <a:latin typeface="Calibri" pitchFamily="34" charset="0"/>
            </a:endParaRPr>
          </a:p>
        </p:txBody>
      </p:sp>
      <p:sp>
        <p:nvSpPr>
          <p:cNvPr id="7" name="Right Arrow 6"/>
          <p:cNvSpPr/>
          <p:nvPr/>
        </p:nvSpPr>
        <p:spPr>
          <a:xfrm>
            <a:off x="683568" y="3723878"/>
            <a:ext cx="2160240" cy="12961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RS" sz="1100" b="1" dirty="0" smtClean="0">
                <a:latin typeface="Calibri" pitchFamily="34" charset="0"/>
              </a:rPr>
              <a:t>Услови коришћења дефинисани су </a:t>
            </a:r>
            <a:r>
              <a:rPr lang="en-US" sz="1100" b="1" dirty="0" smtClean="0">
                <a:latin typeface="Calibri" pitchFamily="34" charset="0"/>
              </a:rPr>
              <a:t> </a:t>
            </a:r>
            <a:r>
              <a:rPr lang="sr-Cyrl-RS" sz="1100" b="1" dirty="0" smtClean="0">
                <a:latin typeface="Calibri" pitchFamily="34" charset="0"/>
              </a:rPr>
              <a:t>лиценцом</a:t>
            </a:r>
            <a:endParaRPr lang="en-US" sz="1100" b="1" dirty="0">
              <a:latin typeface="Calibri" pitchFamily="34" charset="0"/>
            </a:endParaRPr>
          </a:p>
        </p:txBody>
      </p:sp>
      <p:sp>
        <p:nvSpPr>
          <p:cNvPr id="10" name="Left Arrow 9"/>
          <p:cNvSpPr/>
          <p:nvPr/>
        </p:nvSpPr>
        <p:spPr>
          <a:xfrm>
            <a:off x="3563888" y="3147814"/>
            <a:ext cx="864096" cy="43204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latin typeface="Calibri" pitchFamily="34" charset="0"/>
              </a:rPr>
              <a:t>ORCID</a:t>
            </a:r>
            <a:endParaRPr lang="en-US" sz="1400" dirty="0">
              <a:latin typeface="Calibri" pitchFamily="34" charset="0"/>
            </a:endParaRPr>
          </a:p>
        </p:txBody>
      </p:sp>
      <p:sp>
        <p:nvSpPr>
          <p:cNvPr id="11" name="Left Arrow 10"/>
          <p:cNvSpPr/>
          <p:nvPr/>
        </p:nvSpPr>
        <p:spPr>
          <a:xfrm>
            <a:off x="7272808" y="3651870"/>
            <a:ext cx="1871192" cy="43204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CS" sz="1000" b="1" dirty="0" smtClean="0">
                <a:latin typeface="Calibri" pitchFamily="34" charset="0"/>
              </a:rPr>
              <a:t>Н</a:t>
            </a:r>
            <a:r>
              <a:rPr lang="sr-Cyrl-RS" sz="1000" b="1" dirty="0" smtClean="0">
                <a:latin typeface="Calibri" pitchFamily="34" charset="0"/>
              </a:rPr>
              <a:t>азиви и шифре пројеката</a:t>
            </a:r>
            <a:endParaRPr lang="en-US" sz="1000" b="1" dirty="0">
              <a:latin typeface="Calibri" pitchFamily="34" charset="0"/>
            </a:endParaRPr>
          </a:p>
        </p:txBody>
      </p:sp>
      <p:sp>
        <p:nvSpPr>
          <p:cNvPr id="8" name="TextBox 7"/>
          <p:cNvSpPr txBox="1"/>
          <p:nvPr/>
        </p:nvSpPr>
        <p:spPr>
          <a:xfrm>
            <a:off x="179512" y="267494"/>
            <a:ext cx="1976823" cy="369332"/>
          </a:xfrm>
          <a:prstGeom prst="rect">
            <a:avLst/>
          </a:prstGeom>
          <a:noFill/>
        </p:spPr>
        <p:txBody>
          <a:bodyPr wrap="none" rtlCol="0">
            <a:spAutoFit/>
          </a:bodyPr>
          <a:lstStyle/>
          <a:p>
            <a:r>
              <a:rPr lang="sr-Cyrl-RS" dirty="0" smtClean="0">
                <a:solidFill>
                  <a:schemeClr val="bg1"/>
                </a:solidFill>
                <a:latin typeface="Calibri" pitchFamily="34" charset="0"/>
              </a:rPr>
              <a:t>Отворени приступ</a:t>
            </a:r>
            <a:endParaRPr lang="en-US" dirty="0">
              <a:solidFill>
                <a:schemeClr val="bg1"/>
              </a:solidFill>
              <a:latin typeface="Calibri"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187624" y="915566"/>
            <a:ext cx="7632848" cy="2965240"/>
          </a:xfrm>
        </p:spPr>
        <p:txBody>
          <a:bodyPr/>
          <a:lstStyle/>
          <a:p>
            <a:pPr>
              <a:buNone/>
            </a:pPr>
            <a:r>
              <a:rPr lang="sr-Cyrl-CS" sz="1400" dirty="0" smtClean="0">
                <a:solidFill>
                  <a:schemeClr val="accent1">
                    <a:lumMod val="75000"/>
                  </a:schemeClr>
                </a:solidFill>
                <a:latin typeface="Calibri" pitchFamily="34" charset="0"/>
              </a:rPr>
              <a:t>Ознаке пројеката</a:t>
            </a:r>
            <a:r>
              <a:rPr lang="en-US" sz="1400" dirty="0" smtClean="0">
                <a:solidFill>
                  <a:schemeClr val="accent1">
                    <a:lumMod val="75000"/>
                  </a:schemeClr>
                </a:solidFill>
                <a:latin typeface="Calibri" pitchFamily="34" charset="0"/>
              </a:rPr>
              <a:t>: </a:t>
            </a:r>
            <a:endParaRPr lang="sr-Cyrl-RS" sz="1400" dirty="0" smtClean="0">
              <a:solidFill>
                <a:schemeClr val="accent1">
                  <a:lumMod val="75000"/>
                </a:schemeClr>
              </a:solidFill>
              <a:latin typeface="Calibri" pitchFamily="34" charset="0"/>
            </a:endParaRPr>
          </a:p>
          <a:p>
            <a:pPr>
              <a:buNone/>
            </a:pPr>
            <a:r>
              <a:rPr lang="en-US" sz="1400" dirty="0" smtClean="0">
                <a:latin typeface="Calibri" pitchFamily="34" charset="0"/>
                <a:hlinkClick r:id="rId2"/>
              </a:rPr>
              <a:t>view-</a:t>
            </a:r>
            <a:r>
              <a:rPr lang="en-US" sz="1400" dirty="0" err="1" smtClean="0">
                <a:latin typeface="Calibri" pitchFamily="34" charset="0"/>
                <a:hlinkClick r:id="rId2"/>
              </a:rPr>
              <a:t>source:http</a:t>
            </a:r>
            <a:r>
              <a:rPr lang="en-US" sz="1400" dirty="0" smtClean="0">
                <a:latin typeface="Calibri" pitchFamily="34" charset="0"/>
                <a:hlinkClick r:id="rId2"/>
              </a:rPr>
              <a:t>://</a:t>
            </a:r>
            <a:r>
              <a:rPr lang="en-US" sz="1400" dirty="0" err="1" smtClean="0">
                <a:latin typeface="Calibri" pitchFamily="34" charset="0"/>
                <a:hlinkClick r:id="rId2"/>
              </a:rPr>
              <a:t>nardus.mpn.gov.rs</a:t>
            </a:r>
            <a:r>
              <a:rPr lang="en-US" sz="1400" dirty="0" smtClean="0">
                <a:latin typeface="Calibri" pitchFamily="34" charset="0"/>
                <a:hlinkClick r:id="rId2"/>
              </a:rPr>
              <a:t>/repository/</a:t>
            </a:r>
            <a:r>
              <a:rPr lang="en-US" sz="1400" dirty="0" err="1" smtClean="0">
                <a:latin typeface="Calibri" pitchFamily="34" charset="0"/>
                <a:hlinkClick r:id="rId2"/>
              </a:rPr>
              <a:t>projectData.xml</a:t>
            </a:r>
            <a:r>
              <a:rPr lang="en-US" sz="1400" dirty="0" smtClean="0">
                <a:latin typeface="Calibri" pitchFamily="34" charset="0"/>
              </a:rPr>
              <a:t> </a:t>
            </a:r>
            <a:r>
              <a:rPr lang="sr-Cyrl-RS" sz="1400" dirty="0" smtClean="0">
                <a:latin typeface="Calibri" pitchFamily="34" charset="0"/>
              </a:rPr>
              <a:t> </a:t>
            </a:r>
            <a:endParaRPr lang="en-US" sz="1400" dirty="0" smtClean="0">
              <a:latin typeface="Calibri" pitchFamily="34" charset="0"/>
            </a:endParaRPr>
          </a:p>
          <a:p>
            <a:pPr marL="88900" indent="0">
              <a:buNone/>
            </a:pPr>
            <a:endParaRPr lang="ru-RU" sz="1100" dirty="0" smtClean="0"/>
          </a:p>
          <a:p>
            <a:pPr marL="88900" indent="0">
              <a:buNone/>
            </a:pPr>
            <a:r>
              <a:rPr lang="ru-RU" sz="1000" dirty="0" smtClean="0">
                <a:solidFill>
                  <a:srgbClr val="002060"/>
                </a:solidFill>
              </a:rPr>
              <a:t>ОИ </a:t>
            </a:r>
            <a:r>
              <a:rPr lang="ru-RU" sz="1000" dirty="0" smtClean="0">
                <a:solidFill>
                  <a:srgbClr val="002060"/>
                </a:solidFill>
              </a:rPr>
              <a:t>172023 </a:t>
            </a:r>
            <a:r>
              <a:rPr lang="ru-RU" sz="1000" dirty="0" smtClean="0">
                <a:solidFill>
                  <a:srgbClr val="002060"/>
                </a:solidFill>
              </a:rPr>
              <a:t>Истраживања </a:t>
            </a:r>
            <a:r>
              <a:rPr lang="ru-RU" sz="1000" dirty="0" smtClean="0">
                <a:solidFill>
                  <a:srgbClr val="002060"/>
                </a:solidFill>
              </a:rPr>
              <a:t>интеракција ензима са токсичним и фармаколошки активним </a:t>
            </a:r>
            <a:r>
              <a:rPr lang="ru-RU" sz="1000" dirty="0" smtClean="0">
                <a:solidFill>
                  <a:srgbClr val="002060"/>
                </a:solidFill>
              </a:rPr>
              <a:t>молекулима</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a:t>
            </a:r>
            <a:r>
              <a:rPr lang="sr-Cyrl-RS" sz="1000" b="1" dirty="0" smtClean="0">
                <a:solidFill>
                  <a:srgbClr val="002060"/>
                </a:solidFill>
              </a:rPr>
              <a:t>23</a:t>
            </a:r>
            <a:r>
              <a:rPr lang="en-US" sz="1000" b="1" dirty="0" smtClean="0">
                <a:solidFill>
                  <a:srgbClr val="002060"/>
                </a:solidFill>
              </a:rPr>
              <a:t>/RS//</a:t>
            </a:r>
            <a:endParaRPr lang="ru-RU" sz="1000" dirty="0" smtClean="0">
              <a:solidFill>
                <a:srgbClr val="002060"/>
              </a:solidFill>
            </a:endParaRPr>
          </a:p>
          <a:p>
            <a:pPr marL="88900" indent="0">
              <a:buNone/>
            </a:pPr>
            <a:r>
              <a:rPr lang="ru-RU" sz="1000" dirty="0" smtClean="0">
                <a:solidFill>
                  <a:srgbClr val="002060"/>
                </a:solidFill>
              </a:rPr>
              <a:t>ОИ </a:t>
            </a:r>
            <a:r>
              <a:rPr lang="ru-RU" sz="1000" dirty="0" smtClean="0">
                <a:solidFill>
                  <a:srgbClr val="002060"/>
                </a:solidFill>
              </a:rPr>
              <a:t>172024 </a:t>
            </a:r>
            <a:r>
              <a:rPr lang="ru-RU" sz="1000" dirty="0" smtClean="0">
                <a:solidFill>
                  <a:srgbClr val="002060"/>
                </a:solidFill>
              </a:rPr>
              <a:t>Молекуларне </a:t>
            </a:r>
            <a:r>
              <a:rPr lang="ru-RU" sz="1000" dirty="0" smtClean="0">
                <a:solidFill>
                  <a:srgbClr val="002060"/>
                </a:solidFill>
              </a:rPr>
              <a:t>особине и модификације неких респираторних и нутритивних </a:t>
            </a:r>
            <a:r>
              <a:rPr lang="ru-RU" sz="1000" dirty="0" smtClean="0">
                <a:solidFill>
                  <a:srgbClr val="002060"/>
                </a:solidFill>
              </a:rPr>
              <a:t>алергена</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a:t>
            </a:r>
            <a:r>
              <a:rPr lang="sr-Cyrl-RS" sz="1000" b="1" dirty="0" smtClean="0">
                <a:solidFill>
                  <a:srgbClr val="002060"/>
                </a:solidFill>
              </a:rPr>
              <a:t>24</a:t>
            </a:r>
            <a:r>
              <a:rPr lang="en-US" sz="1000" b="1" dirty="0" smtClean="0">
                <a:solidFill>
                  <a:srgbClr val="002060"/>
                </a:solidFill>
              </a:rPr>
              <a:t>/RS//</a:t>
            </a:r>
            <a:endParaRPr lang="ru-RU" sz="1000" dirty="0" smtClean="0">
              <a:solidFill>
                <a:srgbClr val="002060"/>
              </a:solidFill>
            </a:endParaRPr>
          </a:p>
          <a:p>
            <a:pPr marL="88900" indent="0">
              <a:buNone/>
            </a:pPr>
            <a:r>
              <a:rPr lang="ru-RU" sz="1000" dirty="0" smtClean="0">
                <a:solidFill>
                  <a:srgbClr val="002060"/>
                </a:solidFill>
              </a:rPr>
              <a:t>ОИ </a:t>
            </a:r>
            <a:r>
              <a:rPr lang="ru-RU" sz="1000" dirty="0" smtClean="0">
                <a:solidFill>
                  <a:srgbClr val="002060"/>
                </a:solidFill>
              </a:rPr>
              <a:t>172027 </a:t>
            </a:r>
            <a:r>
              <a:rPr lang="ru-RU" sz="1000" dirty="0" smtClean="0">
                <a:solidFill>
                  <a:srgbClr val="002060"/>
                </a:solidFill>
              </a:rPr>
              <a:t>Развој </a:t>
            </a:r>
            <a:r>
              <a:rPr lang="ru-RU" sz="1000" dirty="0" smtClean="0">
                <a:solidFill>
                  <a:srgbClr val="002060"/>
                </a:solidFill>
              </a:rPr>
              <a:t>нових синтетичких метода и њихова примена у синтези природних производа и билошки активних </a:t>
            </a:r>
            <a:r>
              <a:rPr lang="ru-RU" sz="1000" dirty="0" smtClean="0">
                <a:solidFill>
                  <a:srgbClr val="002060"/>
                </a:solidFill>
              </a:rPr>
              <a:t>једињења</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a:t>
            </a:r>
            <a:r>
              <a:rPr lang="sr-Cyrl-RS" sz="1000" b="1" dirty="0" smtClean="0">
                <a:solidFill>
                  <a:srgbClr val="002060"/>
                </a:solidFill>
              </a:rPr>
              <a:t>27</a:t>
            </a:r>
            <a:r>
              <a:rPr lang="en-US" sz="1000" b="1" dirty="0" smtClean="0">
                <a:solidFill>
                  <a:srgbClr val="002060"/>
                </a:solidFill>
              </a:rPr>
              <a:t>/RS</a:t>
            </a:r>
            <a:r>
              <a:rPr lang="en-US" sz="1000" b="1" dirty="0" smtClean="0">
                <a:solidFill>
                  <a:srgbClr val="002060"/>
                </a:solidFill>
              </a:rPr>
              <a:t>//</a:t>
            </a:r>
            <a:endParaRPr lang="ru-RU" sz="1000" b="1" dirty="0" smtClean="0">
              <a:solidFill>
                <a:srgbClr val="002060"/>
              </a:solidFill>
            </a:endParaRPr>
          </a:p>
          <a:p>
            <a:pPr marL="88900" indent="0">
              <a:buNone/>
            </a:pPr>
            <a:r>
              <a:rPr lang="ru-RU" sz="1000" dirty="0" smtClean="0">
                <a:solidFill>
                  <a:srgbClr val="002060"/>
                </a:solidFill>
              </a:rPr>
              <a:t> ОИ </a:t>
            </a:r>
            <a:r>
              <a:rPr lang="ru-RU" sz="1000" dirty="0" smtClean="0">
                <a:solidFill>
                  <a:srgbClr val="002060"/>
                </a:solidFill>
              </a:rPr>
              <a:t>172030 </a:t>
            </a:r>
            <a:r>
              <a:rPr lang="ru-RU" sz="1000" dirty="0" smtClean="0">
                <a:solidFill>
                  <a:srgbClr val="002060"/>
                </a:solidFill>
              </a:rPr>
              <a:t>Примена </a:t>
            </a:r>
            <a:r>
              <a:rPr lang="ru-RU" sz="1000" dirty="0" smtClean="0">
                <a:solidFill>
                  <a:srgbClr val="002060"/>
                </a:solidFill>
              </a:rPr>
              <a:t>унапређених оксидационих процеса и наноструктурисаних оксидних материјала за уклањање загађивача из животне средине, развој и оптимизација инструменталних техника за праћење </a:t>
            </a:r>
            <a:r>
              <a:rPr lang="ru-RU" sz="1000" dirty="0" smtClean="0">
                <a:solidFill>
                  <a:srgbClr val="002060"/>
                </a:solidFill>
              </a:rPr>
              <a:t>ефикасности</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a:t>
            </a:r>
            <a:r>
              <a:rPr lang="sr-Cyrl-RS" sz="1000" b="1" dirty="0" smtClean="0">
                <a:solidFill>
                  <a:srgbClr val="002060"/>
                </a:solidFill>
              </a:rPr>
              <a:t>30</a:t>
            </a:r>
            <a:r>
              <a:rPr lang="en-US" sz="1000" b="1" dirty="0" smtClean="0">
                <a:solidFill>
                  <a:srgbClr val="002060"/>
                </a:solidFill>
              </a:rPr>
              <a:t>/RS</a:t>
            </a:r>
            <a:r>
              <a:rPr lang="en-US" sz="1000" b="1" dirty="0" smtClean="0">
                <a:solidFill>
                  <a:srgbClr val="002060"/>
                </a:solidFill>
              </a:rPr>
              <a:t>//</a:t>
            </a:r>
            <a:endParaRPr lang="ru-RU" sz="1000" b="1" dirty="0" smtClean="0">
              <a:solidFill>
                <a:srgbClr val="002060"/>
              </a:solidFill>
            </a:endParaRPr>
          </a:p>
          <a:p>
            <a:pPr marL="88900" indent="0">
              <a:buNone/>
            </a:pPr>
            <a:r>
              <a:rPr lang="ru-RU" sz="1000" dirty="0" smtClean="0">
                <a:solidFill>
                  <a:srgbClr val="002060"/>
                </a:solidFill>
              </a:rPr>
              <a:t>ОИ </a:t>
            </a:r>
            <a:r>
              <a:rPr lang="ru-RU" sz="1000" dirty="0" smtClean="0">
                <a:solidFill>
                  <a:srgbClr val="002060"/>
                </a:solidFill>
              </a:rPr>
              <a:t>172032 </a:t>
            </a:r>
            <a:r>
              <a:rPr lang="ru-RU" sz="1000" dirty="0" smtClean="0">
                <a:solidFill>
                  <a:srgbClr val="002060"/>
                </a:solidFill>
              </a:rPr>
              <a:t>Проучавање </a:t>
            </a:r>
            <a:r>
              <a:rPr lang="ru-RU" sz="1000" dirty="0" smtClean="0">
                <a:solidFill>
                  <a:srgbClr val="002060"/>
                </a:solidFill>
              </a:rPr>
              <a:t>односа структуре и активности новосинтетисаних биолошки активних </a:t>
            </a:r>
            <a:r>
              <a:rPr lang="ru-RU" sz="1000" dirty="0" smtClean="0">
                <a:solidFill>
                  <a:srgbClr val="002060"/>
                </a:solidFill>
              </a:rPr>
              <a:t>супстанци</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a:t>
            </a:r>
            <a:r>
              <a:rPr lang="sr-Cyrl-RS" sz="1000" b="1" dirty="0" smtClean="0">
                <a:solidFill>
                  <a:srgbClr val="002060"/>
                </a:solidFill>
              </a:rPr>
              <a:t>32</a:t>
            </a:r>
            <a:r>
              <a:rPr lang="en-US" sz="1000" b="1" dirty="0" smtClean="0">
                <a:solidFill>
                  <a:srgbClr val="002060"/>
                </a:solidFill>
              </a:rPr>
              <a:t>/RS//</a:t>
            </a:r>
            <a:endParaRPr lang="ru-RU" sz="1000" dirty="0" smtClean="0">
              <a:solidFill>
                <a:srgbClr val="002060"/>
              </a:solidFill>
            </a:endParaRPr>
          </a:p>
          <a:p>
            <a:pPr marL="88900" indent="0">
              <a:buNone/>
            </a:pPr>
            <a:endParaRPr lang="ru-RU" sz="1000" dirty="0" smtClean="0">
              <a:solidFill>
                <a:srgbClr val="002060"/>
              </a:solidFill>
            </a:endParaRPr>
          </a:p>
          <a:p>
            <a:pPr marL="88900" indent="0">
              <a:buNone/>
            </a:pPr>
            <a:endParaRPr lang="ru-RU" sz="1100" dirty="0" smtClean="0">
              <a:solidFill>
                <a:srgbClr val="002060"/>
              </a:solidFill>
            </a:endParaRPr>
          </a:p>
          <a:p>
            <a:pPr marL="88900" indent="0">
              <a:buNone/>
            </a:pPr>
            <a:endParaRPr lang="ru-RU" sz="1100" dirty="0" smtClean="0">
              <a:solidFill>
                <a:srgbClr val="002060"/>
              </a:solidFill>
            </a:endParaRPr>
          </a:p>
          <a:p>
            <a:pPr marL="88900" indent="0">
              <a:buNone/>
            </a:pPr>
            <a:endParaRPr lang="sr-Cyrl-RS" dirty="0" smtClean="0"/>
          </a:p>
          <a:p>
            <a:pPr>
              <a:buNone/>
            </a:pPr>
            <a:endParaRPr lang="sr-Cyrl-RS" dirty="0" smtClean="0"/>
          </a:p>
          <a:p>
            <a:pPr>
              <a:buNone/>
            </a:pPr>
            <a:r>
              <a:rPr lang="en-US" sz="1200" dirty="0" smtClean="0">
                <a:solidFill>
                  <a:schemeClr val="accent1">
                    <a:lumMod val="75000"/>
                  </a:schemeClr>
                </a:solidFill>
                <a:latin typeface="Calibri" pitchFamily="34" charset="0"/>
              </a:rPr>
              <a:t> </a:t>
            </a:r>
          </a:p>
          <a:p>
            <a:endParaRPr lang="en-US" dirty="0"/>
          </a:p>
        </p:txBody>
      </p:sp>
      <p:sp>
        <p:nvSpPr>
          <p:cNvPr id="5" name="TextBox 4"/>
          <p:cNvSpPr txBox="1"/>
          <p:nvPr/>
        </p:nvSpPr>
        <p:spPr>
          <a:xfrm>
            <a:off x="1187624" y="483518"/>
            <a:ext cx="1064715" cy="369332"/>
          </a:xfrm>
          <a:prstGeom prst="rect">
            <a:avLst/>
          </a:prstGeom>
          <a:noFill/>
        </p:spPr>
        <p:txBody>
          <a:bodyPr wrap="none" rtlCol="0">
            <a:spAutoFit/>
          </a:bodyPr>
          <a:lstStyle/>
          <a:p>
            <a:r>
              <a:rPr lang="sr-Cyrl-RS" dirty="0" smtClean="0">
                <a:solidFill>
                  <a:schemeClr val="bg1"/>
                </a:solidFill>
                <a:latin typeface="Calibri" pitchFamily="34" charset="0"/>
              </a:rPr>
              <a:t>Пројекти</a:t>
            </a:r>
            <a:endParaRPr lang="en-US" dirty="0">
              <a:solidFill>
                <a:schemeClr val="bg1"/>
              </a:solidFill>
              <a:latin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187624" y="915566"/>
            <a:ext cx="7632848" cy="2965240"/>
          </a:xfrm>
        </p:spPr>
        <p:txBody>
          <a:bodyPr/>
          <a:lstStyle/>
          <a:p>
            <a:pPr>
              <a:buNone/>
            </a:pPr>
            <a:r>
              <a:rPr lang="sr-Cyrl-CS" sz="1400" dirty="0" smtClean="0">
                <a:solidFill>
                  <a:schemeClr val="accent1">
                    <a:lumMod val="75000"/>
                  </a:schemeClr>
                </a:solidFill>
                <a:latin typeface="Calibri" pitchFamily="34" charset="0"/>
              </a:rPr>
              <a:t>Ознаке пројеката</a:t>
            </a:r>
            <a:r>
              <a:rPr lang="en-US" sz="1400" dirty="0" smtClean="0">
                <a:solidFill>
                  <a:schemeClr val="accent1">
                    <a:lumMod val="75000"/>
                  </a:schemeClr>
                </a:solidFill>
                <a:latin typeface="Calibri" pitchFamily="34" charset="0"/>
              </a:rPr>
              <a:t>: </a:t>
            </a:r>
            <a:endParaRPr lang="sr-Cyrl-RS" sz="1400" dirty="0" smtClean="0">
              <a:solidFill>
                <a:schemeClr val="accent1">
                  <a:lumMod val="75000"/>
                </a:schemeClr>
              </a:solidFill>
              <a:latin typeface="Calibri" pitchFamily="34" charset="0"/>
            </a:endParaRPr>
          </a:p>
          <a:p>
            <a:pPr>
              <a:buNone/>
            </a:pPr>
            <a:r>
              <a:rPr lang="en-US" sz="1400" dirty="0" smtClean="0">
                <a:latin typeface="Calibri" pitchFamily="34" charset="0"/>
                <a:hlinkClick r:id="rId2"/>
              </a:rPr>
              <a:t>view-</a:t>
            </a:r>
            <a:r>
              <a:rPr lang="en-US" sz="1400" dirty="0" err="1" smtClean="0">
                <a:latin typeface="Calibri" pitchFamily="34" charset="0"/>
                <a:hlinkClick r:id="rId2"/>
              </a:rPr>
              <a:t>source:http</a:t>
            </a:r>
            <a:r>
              <a:rPr lang="en-US" sz="1400" dirty="0" smtClean="0">
                <a:latin typeface="Calibri" pitchFamily="34" charset="0"/>
                <a:hlinkClick r:id="rId2"/>
              </a:rPr>
              <a:t>://</a:t>
            </a:r>
            <a:r>
              <a:rPr lang="en-US" sz="1400" dirty="0" err="1" smtClean="0">
                <a:latin typeface="Calibri" pitchFamily="34" charset="0"/>
                <a:hlinkClick r:id="rId2"/>
              </a:rPr>
              <a:t>nardus.mpn.gov.rs</a:t>
            </a:r>
            <a:r>
              <a:rPr lang="en-US" sz="1400" dirty="0" smtClean="0">
                <a:latin typeface="Calibri" pitchFamily="34" charset="0"/>
                <a:hlinkClick r:id="rId2"/>
              </a:rPr>
              <a:t>/repository/</a:t>
            </a:r>
            <a:r>
              <a:rPr lang="en-US" sz="1400" dirty="0" err="1" smtClean="0">
                <a:latin typeface="Calibri" pitchFamily="34" charset="0"/>
                <a:hlinkClick r:id="rId2"/>
              </a:rPr>
              <a:t>projectData.xml</a:t>
            </a:r>
            <a:r>
              <a:rPr lang="en-US" sz="1400" dirty="0" smtClean="0">
                <a:latin typeface="Calibri" pitchFamily="34" charset="0"/>
              </a:rPr>
              <a:t> </a:t>
            </a:r>
            <a:r>
              <a:rPr lang="sr-Cyrl-RS" sz="1400" dirty="0" smtClean="0">
                <a:latin typeface="Calibri" pitchFamily="34" charset="0"/>
              </a:rPr>
              <a:t> </a:t>
            </a:r>
            <a:endParaRPr lang="en-US" sz="1400" dirty="0" smtClean="0">
              <a:latin typeface="Calibri" pitchFamily="34" charset="0"/>
            </a:endParaRPr>
          </a:p>
          <a:p>
            <a:pPr marL="88900" indent="0">
              <a:buNone/>
            </a:pPr>
            <a:endParaRPr lang="ru-RU" sz="1100" dirty="0" smtClean="0"/>
          </a:p>
          <a:p>
            <a:pPr marL="88900" indent="0">
              <a:buNone/>
            </a:pPr>
            <a:r>
              <a:rPr lang="ru-RU" sz="1000" dirty="0" smtClean="0">
                <a:solidFill>
                  <a:srgbClr val="002060"/>
                </a:solidFill>
              </a:rPr>
              <a:t>ОИ </a:t>
            </a:r>
            <a:r>
              <a:rPr lang="ru-RU" sz="1000" dirty="0" smtClean="0">
                <a:solidFill>
                  <a:srgbClr val="002060"/>
                </a:solidFill>
              </a:rPr>
              <a:t>172035 </a:t>
            </a:r>
            <a:r>
              <a:rPr lang="ru-RU" sz="1000" dirty="0" smtClean="0">
                <a:solidFill>
                  <a:srgbClr val="002060"/>
                </a:solidFill>
              </a:rPr>
              <a:t>Рационални </a:t>
            </a:r>
            <a:r>
              <a:rPr lang="ru-RU" sz="1000" dirty="0" smtClean="0">
                <a:solidFill>
                  <a:srgbClr val="002060"/>
                </a:solidFill>
              </a:rPr>
              <a:t>дизајн и синтеза биолошки активних и координационих једињења и функционалних материјала, релевантних у (</a:t>
            </a:r>
            <a:r>
              <a:rPr lang="ru-RU" sz="1000" dirty="0" smtClean="0">
                <a:solidFill>
                  <a:srgbClr val="002060"/>
                </a:solidFill>
              </a:rPr>
              <a:t>био)нанотехнологији</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a:t>
            </a:r>
            <a:r>
              <a:rPr lang="sr-Cyrl-RS" sz="1000" b="1" dirty="0" smtClean="0">
                <a:solidFill>
                  <a:srgbClr val="002060"/>
                </a:solidFill>
              </a:rPr>
              <a:t>35</a:t>
            </a:r>
            <a:r>
              <a:rPr lang="en-US" sz="1000" b="1" dirty="0" smtClean="0">
                <a:solidFill>
                  <a:srgbClr val="002060"/>
                </a:solidFill>
              </a:rPr>
              <a:t>/RS//</a:t>
            </a:r>
            <a:endParaRPr lang="ru-RU" sz="1000" dirty="0" smtClean="0">
              <a:solidFill>
                <a:srgbClr val="002060"/>
              </a:solidFill>
            </a:endParaRPr>
          </a:p>
          <a:p>
            <a:pPr marL="88900" indent="0">
              <a:buNone/>
            </a:pPr>
            <a:r>
              <a:rPr lang="ru-RU" sz="1000" dirty="0" smtClean="0">
                <a:solidFill>
                  <a:srgbClr val="002060"/>
                </a:solidFill>
              </a:rPr>
              <a:t>ОИ </a:t>
            </a:r>
            <a:r>
              <a:rPr lang="ru-RU" sz="1000" dirty="0" smtClean="0">
                <a:solidFill>
                  <a:srgbClr val="002060"/>
                </a:solidFill>
              </a:rPr>
              <a:t>172036 </a:t>
            </a:r>
            <a:r>
              <a:rPr lang="ru-RU" sz="1000" dirty="0" smtClean="0">
                <a:solidFill>
                  <a:srgbClr val="002060"/>
                </a:solidFill>
              </a:rPr>
              <a:t>Синтеза </a:t>
            </a:r>
            <a:r>
              <a:rPr lang="ru-RU" sz="1000" dirty="0" smtClean="0">
                <a:solidFill>
                  <a:srgbClr val="002060"/>
                </a:solidFill>
              </a:rPr>
              <a:t>нових комплекса метала и испитивање њихових реакција са </a:t>
            </a:r>
            <a:r>
              <a:rPr lang="ru-RU" sz="1000" dirty="0" smtClean="0">
                <a:solidFill>
                  <a:srgbClr val="002060"/>
                </a:solidFill>
              </a:rPr>
              <a:t>пептидима</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a:t>
            </a:r>
            <a:r>
              <a:rPr lang="sr-Cyrl-RS" sz="1000" b="1" dirty="0" smtClean="0">
                <a:solidFill>
                  <a:srgbClr val="002060"/>
                </a:solidFill>
              </a:rPr>
              <a:t>36</a:t>
            </a:r>
            <a:r>
              <a:rPr lang="en-US" sz="1000" b="1" dirty="0" smtClean="0">
                <a:solidFill>
                  <a:srgbClr val="002060"/>
                </a:solidFill>
              </a:rPr>
              <a:t>/RS//</a:t>
            </a:r>
            <a:endParaRPr lang="ru-RU" sz="1000" dirty="0" smtClean="0">
              <a:solidFill>
                <a:srgbClr val="002060"/>
              </a:solidFill>
            </a:endParaRPr>
          </a:p>
          <a:p>
            <a:pPr marL="88900" indent="0">
              <a:buNone/>
            </a:pPr>
            <a:r>
              <a:rPr lang="ru-RU" sz="1000" dirty="0" smtClean="0">
                <a:solidFill>
                  <a:srgbClr val="002060"/>
                </a:solidFill>
              </a:rPr>
              <a:t>172 </a:t>
            </a:r>
            <a:r>
              <a:rPr lang="ru-RU" sz="1000" dirty="0" smtClean="0">
                <a:solidFill>
                  <a:srgbClr val="002060"/>
                </a:solidFill>
              </a:rPr>
              <a:t>046 Електрохемијска синтеза и карактеризација наноструктурираних функционалних материјала за примену у новим технологијама </a:t>
            </a:r>
            <a:endParaRPr lang="ru-RU" sz="1000" dirty="0" smtClean="0">
              <a:solidFill>
                <a:srgbClr val="002060"/>
              </a:solidFill>
            </a:endParaRP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a:t>
            </a:r>
            <a:r>
              <a:rPr lang="sr-Cyrl-RS" sz="1000" b="1" dirty="0" smtClean="0">
                <a:solidFill>
                  <a:srgbClr val="002060"/>
                </a:solidFill>
              </a:rPr>
              <a:t>46</a:t>
            </a:r>
            <a:r>
              <a:rPr lang="en-US" sz="1000" b="1" dirty="0" smtClean="0">
                <a:solidFill>
                  <a:srgbClr val="002060"/>
                </a:solidFill>
              </a:rPr>
              <a:t>/RS//</a:t>
            </a:r>
            <a:endParaRPr lang="ru-RU" sz="1000" dirty="0" smtClean="0">
              <a:solidFill>
                <a:srgbClr val="002060"/>
              </a:solidFill>
            </a:endParaRPr>
          </a:p>
          <a:p>
            <a:pPr marL="88900" indent="0">
              <a:buNone/>
            </a:pPr>
            <a:r>
              <a:rPr lang="ru-RU" sz="1000" dirty="0" smtClean="0">
                <a:solidFill>
                  <a:srgbClr val="002060"/>
                </a:solidFill>
              </a:rPr>
              <a:t>ОИ </a:t>
            </a:r>
            <a:r>
              <a:rPr lang="ru-RU" sz="1000" dirty="0" smtClean="0">
                <a:solidFill>
                  <a:srgbClr val="002060"/>
                </a:solidFill>
              </a:rPr>
              <a:t>172048 </a:t>
            </a:r>
            <a:r>
              <a:rPr lang="ru-RU" sz="1000" dirty="0" smtClean="0">
                <a:solidFill>
                  <a:srgbClr val="002060"/>
                </a:solidFill>
              </a:rPr>
              <a:t>Производња</a:t>
            </a:r>
            <a:r>
              <a:rPr lang="ru-RU" sz="1000" dirty="0" smtClean="0">
                <a:solidFill>
                  <a:srgbClr val="002060"/>
                </a:solidFill>
              </a:rPr>
              <a:t>, изоловање и карактеризација ензима и малих молекула и њихова примена у растворном и имобилизованом облику и биотехнологији хране, биогоривима и заштити животне </a:t>
            </a:r>
            <a:r>
              <a:rPr lang="ru-RU" sz="1000" dirty="0" smtClean="0">
                <a:solidFill>
                  <a:srgbClr val="002060"/>
                </a:solidFill>
              </a:rPr>
              <a:t>средине</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a:t>
            </a:r>
            <a:r>
              <a:rPr lang="sr-Cyrl-RS" sz="1000" b="1" dirty="0" smtClean="0">
                <a:solidFill>
                  <a:srgbClr val="002060"/>
                </a:solidFill>
              </a:rPr>
              <a:t>48</a:t>
            </a:r>
            <a:r>
              <a:rPr lang="en-US" sz="1000" b="1" dirty="0" smtClean="0">
                <a:solidFill>
                  <a:srgbClr val="002060"/>
                </a:solidFill>
              </a:rPr>
              <a:t>/RS//</a:t>
            </a:r>
            <a:endParaRPr lang="ru-RU" sz="1000" dirty="0" smtClean="0">
              <a:solidFill>
                <a:srgbClr val="002060"/>
              </a:solidFill>
            </a:endParaRPr>
          </a:p>
          <a:p>
            <a:pPr marL="88900" indent="0">
              <a:buNone/>
            </a:pPr>
            <a:r>
              <a:rPr lang="ru-RU" sz="1000" dirty="0" smtClean="0">
                <a:solidFill>
                  <a:srgbClr val="002060"/>
                </a:solidFill>
              </a:rPr>
              <a:t>ОИ </a:t>
            </a:r>
            <a:r>
              <a:rPr lang="ru-RU" sz="1000" dirty="0" smtClean="0">
                <a:solidFill>
                  <a:srgbClr val="002060"/>
                </a:solidFill>
              </a:rPr>
              <a:t>172053 </a:t>
            </a:r>
            <a:r>
              <a:rPr lang="ru-RU" sz="1000" dirty="0" smtClean="0">
                <a:solidFill>
                  <a:srgbClr val="002060"/>
                </a:solidFill>
              </a:rPr>
              <a:t>Биоактивни </a:t>
            </a:r>
            <a:r>
              <a:rPr lang="ru-RU" sz="1000" dirty="0" smtClean="0">
                <a:solidFill>
                  <a:srgbClr val="002060"/>
                </a:solidFill>
              </a:rPr>
              <a:t>природни производи самониклих, гајених и јестивих биљака: одређивање и структура </a:t>
            </a:r>
            <a:r>
              <a:rPr lang="ru-RU" sz="1000" dirty="0" smtClean="0">
                <a:solidFill>
                  <a:srgbClr val="002060"/>
                </a:solidFill>
              </a:rPr>
              <a:t>активности</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a:t>
            </a:r>
            <a:r>
              <a:rPr lang="sr-Cyrl-RS" sz="1000" b="1" dirty="0" smtClean="0">
                <a:solidFill>
                  <a:srgbClr val="002060"/>
                </a:solidFill>
              </a:rPr>
              <a:t>53</a:t>
            </a:r>
            <a:r>
              <a:rPr lang="en-US" sz="1000" b="1" dirty="0" smtClean="0">
                <a:solidFill>
                  <a:srgbClr val="002060"/>
                </a:solidFill>
              </a:rPr>
              <a:t>/RS//</a:t>
            </a:r>
            <a:endParaRPr lang="ru-RU" sz="1000" dirty="0" smtClean="0">
              <a:solidFill>
                <a:srgbClr val="002060"/>
              </a:solidFill>
            </a:endParaRPr>
          </a:p>
          <a:p>
            <a:pPr marL="88900" indent="0">
              <a:buNone/>
            </a:pPr>
            <a:endParaRPr lang="ru-RU" sz="1000" dirty="0" smtClean="0">
              <a:solidFill>
                <a:srgbClr val="002060"/>
              </a:solidFill>
            </a:endParaRPr>
          </a:p>
          <a:p>
            <a:pPr marL="88900" indent="0">
              <a:buNone/>
            </a:pPr>
            <a:endParaRPr lang="ru-RU" sz="1100" dirty="0" smtClean="0">
              <a:solidFill>
                <a:srgbClr val="002060"/>
              </a:solidFill>
            </a:endParaRPr>
          </a:p>
          <a:p>
            <a:pPr marL="88900" indent="0">
              <a:buNone/>
            </a:pPr>
            <a:endParaRPr lang="ru-RU" sz="1100" dirty="0" smtClean="0">
              <a:solidFill>
                <a:srgbClr val="002060"/>
              </a:solidFill>
            </a:endParaRPr>
          </a:p>
          <a:p>
            <a:pPr marL="88900" indent="0">
              <a:buNone/>
            </a:pPr>
            <a:endParaRPr lang="sr-Cyrl-RS" dirty="0" smtClean="0"/>
          </a:p>
          <a:p>
            <a:pPr>
              <a:buNone/>
            </a:pPr>
            <a:endParaRPr lang="sr-Cyrl-RS" dirty="0" smtClean="0"/>
          </a:p>
          <a:p>
            <a:pPr>
              <a:buNone/>
            </a:pPr>
            <a:r>
              <a:rPr lang="en-US" sz="1200" dirty="0" smtClean="0">
                <a:solidFill>
                  <a:schemeClr val="accent1">
                    <a:lumMod val="75000"/>
                  </a:schemeClr>
                </a:solidFill>
                <a:latin typeface="Calibri" pitchFamily="34" charset="0"/>
              </a:rPr>
              <a:t> </a:t>
            </a:r>
          </a:p>
          <a:p>
            <a:endParaRPr lang="en-US" dirty="0"/>
          </a:p>
        </p:txBody>
      </p:sp>
      <p:sp>
        <p:nvSpPr>
          <p:cNvPr id="5" name="TextBox 4"/>
          <p:cNvSpPr txBox="1"/>
          <p:nvPr/>
        </p:nvSpPr>
        <p:spPr>
          <a:xfrm>
            <a:off x="1187624" y="483518"/>
            <a:ext cx="1064715" cy="369332"/>
          </a:xfrm>
          <a:prstGeom prst="rect">
            <a:avLst/>
          </a:prstGeom>
          <a:noFill/>
        </p:spPr>
        <p:txBody>
          <a:bodyPr wrap="none" rtlCol="0">
            <a:spAutoFit/>
          </a:bodyPr>
          <a:lstStyle/>
          <a:p>
            <a:r>
              <a:rPr lang="sr-Cyrl-RS" dirty="0" smtClean="0">
                <a:solidFill>
                  <a:schemeClr val="bg1"/>
                </a:solidFill>
                <a:latin typeface="Calibri" pitchFamily="34" charset="0"/>
              </a:rPr>
              <a:t>Пројекти</a:t>
            </a:r>
            <a:endParaRPr lang="en-US" dirty="0">
              <a:solidFill>
                <a:schemeClr val="bg1"/>
              </a:solidFill>
              <a:latin typeface="Calibri"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187624" y="915566"/>
            <a:ext cx="7632848" cy="2965240"/>
          </a:xfrm>
        </p:spPr>
        <p:txBody>
          <a:bodyPr/>
          <a:lstStyle/>
          <a:p>
            <a:pPr>
              <a:buNone/>
            </a:pPr>
            <a:r>
              <a:rPr lang="sr-Cyrl-CS" sz="1400" dirty="0" smtClean="0">
                <a:solidFill>
                  <a:schemeClr val="accent1">
                    <a:lumMod val="75000"/>
                  </a:schemeClr>
                </a:solidFill>
                <a:latin typeface="Calibri" pitchFamily="34" charset="0"/>
              </a:rPr>
              <a:t>Ознаке пројеката</a:t>
            </a:r>
            <a:r>
              <a:rPr lang="en-US" sz="1400" dirty="0" smtClean="0">
                <a:solidFill>
                  <a:schemeClr val="accent1">
                    <a:lumMod val="75000"/>
                  </a:schemeClr>
                </a:solidFill>
                <a:latin typeface="Calibri" pitchFamily="34" charset="0"/>
              </a:rPr>
              <a:t>: </a:t>
            </a:r>
            <a:endParaRPr lang="sr-Cyrl-RS" sz="1400" dirty="0" smtClean="0">
              <a:solidFill>
                <a:schemeClr val="accent1">
                  <a:lumMod val="75000"/>
                </a:schemeClr>
              </a:solidFill>
              <a:latin typeface="Calibri" pitchFamily="34" charset="0"/>
            </a:endParaRPr>
          </a:p>
          <a:p>
            <a:pPr>
              <a:buNone/>
            </a:pPr>
            <a:r>
              <a:rPr lang="en-US" sz="1400" dirty="0" smtClean="0">
                <a:latin typeface="Calibri" pitchFamily="34" charset="0"/>
                <a:hlinkClick r:id="rId2"/>
              </a:rPr>
              <a:t>view-</a:t>
            </a:r>
            <a:r>
              <a:rPr lang="en-US" sz="1400" dirty="0" err="1" smtClean="0">
                <a:latin typeface="Calibri" pitchFamily="34" charset="0"/>
                <a:hlinkClick r:id="rId2"/>
              </a:rPr>
              <a:t>source:http</a:t>
            </a:r>
            <a:r>
              <a:rPr lang="en-US" sz="1400" dirty="0" smtClean="0">
                <a:latin typeface="Calibri" pitchFamily="34" charset="0"/>
                <a:hlinkClick r:id="rId2"/>
              </a:rPr>
              <a:t>://</a:t>
            </a:r>
            <a:r>
              <a:rPr lang="en-US" sz="1400" dirty="0" err="1" smtClean="0">
                <a:latin typeface="Calibri" pitchFamily="34" charset="0"/>
                <a:hlinkClick r:id="rId2"/>
              </a:rPr>
              <a:t>nardus.mpn.gov.rs</a:t>
            </a:r>
            <a:r>
              <a:rPr lang="en-US" sz="1400" dirty="0" smtClean="0">
                <a:latin typeface="Calibri" pitchFamily="34" charset="0"/>
                <a:hlinkClick r:id="rId2"/>
              </a:rPr>
              <a:t>/repository/</a:t>
            </a:r>
            <a:r>
              <a:rPr lang="en-US" sz="1400" dirty="0" err="1" smtClean="0">
                <a:latin typeface="Calibri" pitchFamily="34" charset="0"/>
                <a:hlinkClick r:id="rId2"/>
              </a:rPr>
              <a:t>projectData.xml</a:t>
            </a:r>
            <a:r>
              <a:rPr lang="en-US" sz="1400" dirty="0" smtClean="0">
                <a:latin typeface="Calibri" pitchFamily="34" charset="0"/>
              </a:rPr>
              <a:t> </a:t>
            </a:r>
            <a:r>
              <a:rPr lang="sr-Cyrl-RS" sz="1400" dirty="0" smtClean="0">
                <a:latin typeface="Calibri" pitchFamily="34" charset="0"/>
              </a:rPr>
              <a:t> </a:t>
            </a:r>
            <a:endParaRPr lang="en-US" sz="1400" dirty="0" smtClean="0">
              <a:latin typeface="Calibri" pitchFamily="34" charset="0"/>
            </a:endParaRPr>
          </a:p>
          <a:p>
            <a:pPr marL="88900" indent="0">
              <a:buNone/>
            </a:pPr>
            <a:endParaRPr lang="ru-RU" sz="1100" dirty="0" smtClean="0"/>
          </a:p>
          <a:p>
            <a:pPr marL="88900" indent="0">
              <a:buNone/>
            </a:pPr>
            <a:r>
              <a:rPr lang="ru-RU" sz="1000" dirty="0" smtClean="0">
                <a:solidFill>
                  <a:srgbClr val="002060"/>
                </a:solidFill>
              </a:rPr>
              <a:t>172 </a:t>
            </a:r>
            <a:r>
              <a:rPr lang="ru-RU" sz="1000" dirty="0" smtClean="0">
                <a:solidFill>
                  <a:srgbClr val="002060"/>
                </a:solidFill>
              </a:rPr>
              <a:t>054 Развој, карактеризација и примена наноструктуираних катализатора и интерактивних носача у горивим спреговима и електролизи воде </a:t>
            </a:r>
            <a:endParaRPr lang="ru-RU" sz="1000" dirty="0" smtClean="0">
              <a:solidFill>
                <a:srgbClr val="002060"/>
              </a:solidFill>
            </a:endParaRP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a:t>
            </a:r>
            <a:r>
              <a:rPr lang="sr-Cyrl-RS" sz="1000" b="1" dirty="0" smtClean="0">
                <a:solidFill>
                  <a:srgbClr val="002060"/>
                </a:solidFill>
              </a:rPr>
              <a:t>54</a:t>
            </a:r>
            <a:r>
              <a:rPr lang="en-US" sz="1000" b="1" dirty="0" smtClean="0">
                <a:solidFill>
                  <a:srgbClr val="002060"/>
                </a:solidFill>
              </a:rPr>
              <a:t>/RS//</a:t>
            </a:r>
            <a:endParaRPr lang="ru-RU" sz="1000" dirty="0" smtClean="0">
              <a:solidFill>
                <a:srgbClr val="002060"/>
              </a:solidFill>
            </a:endParaRPr>
          </a:p>
          <a:p>
            <a:pPr marL="88900" indent="0">
              <a:buNone/>
            </a:pPr>
            <a:r>
              <a:rPr lang="ru-RU" sz="1000" dirty="0" smtClean="0">
                <a:solidFill>
                  <a:srgbClr val="002060"/>
                </a:solidFill>
              </a:rPr>
              <a:t>ОИ </a:t>
            </a:r>
            <a:r>
              <a:rPr lang="ru-RU" sz="1000" dirty="0" smtClean="0">
                <a:solidFill>
                  <a:srgbClr val="002060"/>
                </a:solidFill>
              </a:rPr>
              <a:t>172055 </a:t>
            </a:r>
            <a:r>
              <a:rPr lang="ru-RU" sz="1000" dirty="0" smtClean="0">
                <a:solidFill>
                  <a:srgbClr val="002060"/>
                </a:solidFill>
              </a:rPr>
              <a:t>Интеракције </a:t>
            </a:r>
            <a:r>
              <a:rPr lang="ru-RU" sz="1000" dirty="0" smtClean="0">
                <a:solidFill>
                  <a:srgbClr val="002060"/>
                </a:solidFill>
              </a:rPr>
              <a:t>природних производа, њихових деривата и комплексних једињења са протеинима и нуклеинским </a:t>
            </a:r>
            <a:r>
              <a:rPr lang="ru-RU" sz="1000" dirty="0" smtClean="0">
                <a:solidFill>
                  <a:srgbClr val="002060"/>
                </a:solidFill>
              </a:rPr>
              <a:t>киселинама</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a:t>
            </a:r>
            <a:r>
              <a:rPr lang="sr-Cyrl-RS" sz="1000" b="1" dirty="0" smtClean="0">
                <a:solidFill>
                  <a:srgbClr val="002060"/>
                </a:solidFill>
              </a:rPr>
              <a:t>55</a:t>
            </a:r>
            <a:r>
              <a:rPr lang="en-US" sz="1000" b="1" dirty="0" smtClean="0">
                <a:solidFill>
                  <a:srgbClr val="002060"/>
                </a:solidFill>
              </a:rPr>
              <a:t>/RS//</a:t>
            </a:r>
            <a:endParaRPr lang="ru-RU" sz="1000" dirty="0" smtClean="0">
              <a:solidFill>
                <a:srgbClr val="002060"/>
              </a:solidFill>
            </a:endParaRPr>
          </a:p>
          <a:p>
            <a:pPr marL="88900" indent="0">
              <a:buNone/>
            </a:pPr>
            <a:r>
              <a:rPr lang="ru-RU" sz="1000" dirty="0" smtClean="0">
                <a:solidFill>
                  <a:srgbClr val="002060"/>
                </a:solidFill>
              </a:rPr>
              <a:t>172060 </a:t>
            </a:r>
            <a:r>
              <a:rPr lang="ru-RU" sz="1000" dirty="0" smtClean="0">
                <a:solidFill>
                  <a:srgbClr val="002060"/>
                </a:solidFill>
              </a:rPr>
              <a:t>Нов приступ дизајнирању материјала за конверзију и складиштење енергије </a:t>
            </a:r>
            <a:endParaRPr lang="ru-RU" sz="1000" dirty="0" smtClean="0">
              <a:solidFill>
                <a:srgbClr val="002060"/>
              </a:solidFill>
            </a:endParaRP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a:t>
            </a:r>
            <a:r>
              <a:rPr lang="sr-Cyrl-RS" sz="1000" b="1" dirty="0" smtClean="0">
                <a:solidFill>
                  <a:srgbClr val="002060"/>
                </a:solidFill>
              </a:rPr>
              <a:t>60</a:t>
            </a:r>
            <a:r>
              <a:rPr lang="en-US" sz="1000" b="1" dirty="0" smtClean="0">
                <a:solidFill>
                  <a:srgbClr val="002060"/>
                </a:solidFill>
              </a:rPr>
              <a:t>/RS//</a:t>
            </a:r>
            <a:endParaRPr lang="ru-RU" sz="1000" dirty="0" smtClean="0">
              <a:solidFill>
                <a:srgbClr val="002060"/>
              </a:solidFill>
            </a:endParaRPr>
          </a:p>
          <a:p>
            <a:pPr marL="88900" indent="0">
              <a:buNone/>
            </a:pPr>
            <a:r>
              <a:rPr lang="ru-RU" sz="1000" dirty="0" smtClean="0">
                <a:solidFill>
                  <a:srgbClr val="002060"/>
                </a:solidFill>
              </a:rPr>
              <a:t>ОИ </a:t>
            </a:r>
            <a:r>
              <a:rPr lang="ru-RU" sz="1000" dirty="0" smtClean="0">
                <a:solidFill>
                  <a:srgbClr val="002060"/>
                </a:solidFill>
              </a:rPr>
              <a:t>172062 </a:t>
            </a:r>
            <a:r>
              <a:rPr lang="ru-RU" sz="1000" dirty="0" smtClean="0">
                <a:solidFill>
                  <a:srgbClr val="002060"/>
                </a:solidFill>
              </a:rPr>
              <a:t>Синтеза </a:t>
            </a:r>
            <a:r>
              <a:rPr lang="ru-RU" sz="1000" dirty="0" smtClean="0">
                <a:solidFill>
                  <a:srgbClr val="002060"/>
                </a:solidFill>
              </a:rPr>
              <a:t>и карактеризација нових функционалних полимера и полимерних </a:t>
            </a:r>
            <a:r>
              <a:rPr lang="ru-RU" sz="1000" dirty="0" smtClean="0">
                <a:solidFill>
                  <a:srgbClr val="002060"/>
                </a:solidFill>
              </a:rPr>
              <a:t>нанокомпозита</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a:t>
            </a:r>
            <a:r>
              <a:rPr lang="sr-Cyrl-RS" sz="1000" b="1" dirty="0" smtClean="0">
                <a:solidFill>
                  <a:srgbClr val="002060"/>
                </a:solidFill>
              </a:rPr>
              <a:t>62</a:t>
            </a:r>
            <a:r>
              <a:rPr lang="en-US" sz="1000" b="1" dirty="0" smtClean="0">
                <a:solidFill>
                  <a:srgbClr val="002060"/>
                </a:solidFill>
              </a:rPr>
              <a:t>/RS</a:t>
            </a:r>
            <a:r>
              <a:rPr lang="en-US" sz="1000" b="1" dirty="0" smtClean="0">
                <a:solidFill>
                  <a:srgbClr val="002060"/>
                </a:solidFill>
              </a:rPr>
              <a:t>//</a:t>
            </a:r>
            <a:endParaRPr lang="ru-RU" sz="1000" dirty="0" smtClean="0">
              <a:solidFill>
                <a:srgbClr val="002060"/>
              </a:solidFill>
            </a:endParaRPr>
          </a:p>
          <a:p>
            <a:pPr marL="88900" indent="0">
              <a:buNone/>
            </a:pPr>
            <a:r>
              <a:rPr lang="ru-RU" sz="1000" dirty="0" smtClean="0">
                <a:solidFill>
                  <a:srgbClr val="002060"/>
                </a:solidFill>
              </a:rPr>
              <a:t>ОИ </a:t>
            </a:r>
            <a:r>
              <a:rPr lang="ru-RU" sz="1000" dirty="0" smtClean="0">
                <a:solidFill>
                  <a:srgbClr val="002060"/>
                </a:solidFill>
              </a:rPr>
              <a:t>172065 </a:t>
            </a:r>
            <a:r>
              <a:rPr lang="ru-RU" sz="1000" dirty="0" smtClean="0">
                <a:solidFill>
                  <a:srgbClr val="002060"/>
                </a:solidFill>
              </a:rPr>
              <a:t>Нековалентне </a:t>
            </a:r>
            <a:r>
              <a:rPr lang="ru-RU" sz="1000" dirty="0" smtClean="0">
                <a:solidFill>
                  <a:srgbClr val="002060"/>
                </a:solidFill>
              </a:rPr>
              <a:t>интеракције пи-система и њихова улога у молекулском </a:t>
            </a:r>
            <a:r>
              <a:rPr lang="ru-RU" sz="1000" dirty="0" smtClean="0">
                <a:solidFill>
                  <a:srgbClr val="002060"/>
                </a:solidFill>
              </a:rPr>
              <a:t>препознавању</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1720</a:t>
            </a:r>
            <a:r>
              <a:rPr lang="sr-Cyrl-RS" sz="1000" b="1" dirty="0" smtClean="0">
                <a:solidFill>
                  <a:srgbClr val="002060"/>
                </a:solidFill>
              </a:rPr>
              <a:t>65</a:t>
            </a:r>
            <a:r>
              <a:rPr lang="en-US" sz="1000" b="1" dirty="0" smtClean="0">
                <a:solidFill>
                  <a:srgbClr val="002060"/>
                </a:solidFill>
              </a:rPr>
              <a:t>/RS</a:t>
            </a:r>
            <a:r>
              <a:rPr lang="en-US" sz="1000" b="1" dirty="0" smtClean="0">
                <a:solidFill>
                  <a:srgbClr val="002060"/>
                </a:solidFill>
              </a:rPr>
              <a:t>//</a:t>
            </a:r>
            <a:endParaRPr lang="ru-RU" sz="1000" b="1" dirty="0" smtClean="0">
              <a:solidFill>
                <a:srgbClr val="002060"/>
              </a:solidFill>
            </a:endParaRPr>
          </a:p>
          <a:p>
            <a:pPr marL="88900" indent="0">
              <a:buNone/>
            </a:pPr>
            <a:endParaRPr lang="ru-RU" sz="1100" dirty="0" smtClean="0">
              <a:solidFill>
                <a:srgbClr val="002060"/>
              </a:solidFill>
            </a:endParaRPr>
          </a:p>
          <a:p>
            <a:pPr marL="88900" indent="0">
              <a:buNone/>
            </a:pPr>
            <a:endParaRPr lang="ru-RU" sz="1100" dirty="0" smtClean="0">
              <a:solidFill>
                <a:srgbClr val="002060"/>
              </a:solidFill>
            </a:endParaRPr>
          </a:p>
          <a:p>
            <a:pPr marL="88900" indent="0">
              <a:buNone/>
            </a:pPr>
            <a:endParaRPr lang="sr-Cyrl-RS" dirty="0" smtClean="0"/>
          </a:p>
          <a:p>
            <a:pPr>
              <a:buNone/>
            </a:pPr>
            <a:endParaRPr lang="sr-Cyrl-RS" dirty="0" smtClean="0"/>
          </a:p>
          <a:p>
            <a:pPr>
              <a:buNone/>
            </a:pPr>
            <a:r>
              <a:rPr lang="en-US" sz="1200" dirty="0" smtClean="0">
                <a:solidFill>
                  <a:schemeClr val="accent1">
                    <a:lumMod val="75000"/>
                  </a:schemeClr>
                </a:solidFill>
                <a:latin typeface="Calibri" pitchFamily="34" charset="0"/>
              </a:rPr>
              <a:t> </a:t>
            </a:r>
          </a:p>
          <a:p>
            <a:endParaRPr lang="en-US" dirty="0"/>
          </a:p>
        </p:txBody>
      </p:sp>
      <p:sp>
        <p:nvSpPr>
          <p:cNvPr id="5" name="TextBox 4"/>
          <p:cNvSpPr txBox="1"/>
          <p:nvPr/>
        </p:nvSpPr>
        <p:spPr>
          <a:xfrm>
            <a:off x="1187624" y="483518"/>
            <a:ext cx="1064715" cy="369332"/>
          </a:xfrm>
          <a:prstGeom prst="rect">
            <a:avLst/>
          </a:prstGeom>
          <a:noFill/>
        </p:spPr>
        <p:txBody>
          <a:bodyPr wrap="none" rtlCol="0">
            <a:spAutoFit/>
          </a:bodyPr>
          <a:lstStyle/>
          <a:p>
            <a:r>
              <a:rPr lang="sr-Cyrl-RS" dirty="0" smtClean="0">
                <a:solidFill>
                  <a:schemeClr val="bg1"/>
                </a:solidFill>
                <a:latin typeface="Calibri" pitchFamily="34" charset="0"/>
              </a:rPr>
              <a:t>Пројекти</a:t>
            </a:r>
            <a:endParaRPr lang="en-US" dirty="0">
              <a:solidFill>
                <a:schemeClr val="bg1"/>
              </a:solidFill>
              <a:latin typeface="Calibri"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187624" y="915566"/>
            <a:ext cx="7632848" cy="2965240"/>
          </a:xfrm>
        </p:spPr>
        <p:txBody>
          <a:bodyPr/>
          <a:lstStyle/>
          <a:p>
            <a:pPr>
              <a:buNone/>
            </a:pPr>
            <a:r>
              <a:rPr lang="sr-Cyrl-CS" sz="1400" dirty="0" smtClean="0">
                <a:solidFill>
                  <a:schemeClr val="accent1">
                    <a:lumMod val="75000"/>
                  </a:schemeClr>
                </a:solidFill>
                <a:latin typeface="Calibri" pitchFamily="34" charset="0"/>
              </a:rPr>
              <a:t>Ознаке пројеката</a:t>
            </a:r>
            <a:r>
              <a:rPr lang="en-US" sz="1400" dirty="0" smtClean="0">
                <a:solidFill>
                  <a:schemeClr val="accent1">
                    <a:lumMod val="75000"/>
                  </a:schemeClr>
                </a:solidFill>
                <a:latin typeface="Calibri" pitchFamily="34" charset="0"/>
              </a:rPr>
              <a:t>: </a:t>
            </a:r>
            <a:endParaRPr lang="sr-Cyrl-RS" sz="1400" dirty="0" smtClean="0">
              <a:solidFill>
                <a:schemeClr val="accent1">
                  <a:lumMod val="75000"/>
                </a:schemeClr>
              </a:solidFill>
              <a:latin typeface="Calibri" pitchFamily="34" charset="0"/>
            </a:endParaRPr>
          </a:p>
          <a:p>
            <a:pPr>
              <a:buNone/>
            </a:pPr>
            <a:r>
              <a:rPr lang="en-US" sz="1400" dirty="0" smtClean="0">
                <a:latin typeface="Calibri" pitchFamily="34" charset="0"/>
                <a:hlinkClick r:id="rId2"/>
              </a:rPr>
              <a:t>view-</a:t>
            </a:r>
            <a:r>
              <a:rPr lang="en-US" sz="1400" dirty="0" err="1" smtClean="0">
                <a:latin typeface="Calibri" pitchFamily="34" charset="0"/>
                <a:hlinkClick r:id="rId2"/>
              </a:rPr>
              <a:t>source:http</a:t>
            </a:r>
            <a:r>
              <a:rPr lang="en-US" sz="1400" dirty="0" smtClean="0">
                <a:latin typeface="Calibri" pitchFamily="34" charset="0"/>
                <a:hlinkClick r:id="rId2"/>
              </a:rPr>
              <a:t>://</a:t>
            </a:r>
            <a:r>
              <a:rPr lang="en-US" sz="1400" dirty="0" err="1" smtClean="0">
                <a:latin typeface="Calibri" pitchFamily="34" charset="0"/>
                <a:hlinkClick r:id="rId2"/>
              </a:rPr>
              <a:t>nardus.mpn.gov.rs</a:t>
            </a:r>
            <a:r>
              <a:rPr lang="en-US" sz="1400" dirty="0" smtClean="0">
                <a:latin typeface="Calibri" pitchFamily="34" charset="0"/>
                <a:hlinkClick r:id="rId2"/>
              </a:rPr>
              <a:t>/repository/</a:t>
            </a:r>
            <a:r>
              <a:rPr lang="en-US" sz="1400" dirty="0" err="1" smtClean="0">
                <a:latin typeface="Calibri" pitchFamily="34" charset="0"/>
                <a:hlinkClick r:id="rId2"/>
              </a:rPr>
              <a:t>projectData.xml</a:t>
            </a:r>
            <a:r>
              <a:rPr lang="en-US" sz="1400" dirty="0" smtClean="0">
                <a:latin typeface="Calibri" pitchFamily="34" charset="0"/>
              </a:rPr>
              <a:t> </a:t>
            </a:r>
            <a:r>
              <a:rPr lang="sr-Cyrl-RS" sz="1400" dirty="0" smtClean="0">
                <a:latin typeface="Calibri" pitchFamily="34" charset="0"/>
              </a:rPr>
              <a:t> </a:t>
            </a:r>
            <a:endParaRPr lang="en-US" sz="1400" dirty="0" smtClean="0">
              <a:latin typeface="Calibri" pitchFamily="34" charset="0"/>
            </a:endParaRPr>
          </a:p>
          <a:p>
            <a:pPr marL="88900" indent="0">
              <a:buNone/>
            </a:pPr>
            <a:endParaRPr lang="ru-RU" sz="1100" dirty="0" smtClean="0"/>
          </a:p>
          <a:p>
            <a:pPr marL="88900" indent="0">
              <a:buNone/>
            </a:pPr>
            <a:r>
              <a:rPr lang="ru-RU" sz="1000" dirty="0" smtClean="0">
                <a:solidFill>
                  <a:srgbClr val="002060"/>
                </a:solidFill>
              </a:rPr>
              <a:t>ОИ </a:t>
            </a:r>
            <a:r>
              <a:rPr lang="ru-RU" sz="1000" dirty="0" smtClean="0">
                <a:solidFill>
                  <a:srgbClr val="002060"/>
                </a:solidFill>
              </a:rPr>
              <a:t>173017 </a:t>
            </a:r>
            <a:r>
              <a:rPr lang="ru-RU" sz="1000" dirty="0" smtClean="0">
                <a:solidFill>
                  <a:srgbClr val="002060"/>
                </a:solidFill>
              </a:rPr>
              <a:t>Испитивања </a:t>
            </a:r>
            <a:r>
              <a:rPr lang="ru-RU" sz="1000" dirty="0" smtClean="0">
                <a:solidFill>
                  <a:srgbClr val="002060"/>
                </a:solidFill>
              </a:rPr>
              <a:t>односа структура-функција у ћелијском зиду биљака и измене структуре зида ензимским </a:t>
            </a:r>
            <a:r>
              <a:rPr lang="ru-RU" sz="1000" dirty="0" smtClean="0">
                <a:solidFill>
                  <a:srgbClr val="002060"/>
                </a:solidFill>
              </a:rPr>
              <a:t>инжењерингом</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a:t>
            </a:r>
            <a:r>
              <a:rPr lang="sr-Cyrl-RS" sz="1000" b="1" dirty="0" smtClean="0">
                <a:solidFill>
                  <a:srgbClr val="002060"/>
                </a:solidFill>
              </a:rPr>
              <a:t>3</a:t>
            </a:r>
            <a:r>
              <a:rPr lang="en-US" sz="1000" b="1" dirty="0" smtClean="0">
                <a:solidFill>
                  <a:srgbClr val="002060"/>
                </a:solidFill>
              </a:rPr>
              <a:t>0</a:t>
            </a:r>
            <a:r>
              <a:rPr lang="sr-Cyrl-RS" sz="1000" b="1" dirty="0" smtClean="0">
                <a:solidFill>
                  <a:srgbClr val="002060"/>
                </a:solidFill>
              </a:rPr>
              <a:t>16</a:t>
            </a:r>
            <a:r>
              <a:rPr lang="en-US" sz="1000" b="1" dirty="0" smtClean="0">
                <a:solidFill>
                  <a:srgbClr val="002060"/>
                </a:solidFill>
              </a:rPr>
              <a:t>/RS//</a:t>
            </a:r>
            <a:endParaRPr lang="ru-RU" sz="1000" dirty="0" smtClean="0">
              <a:solidFill>
                <a:srgbClr val="002060"/>
              </a:solidFill>
            </a:endParaRPr>
          </a:p>
          <a:p>
            <a:pPr marL="88900" indent="0">
              <a:buNone/>
            </a:pPr>
            <a:r>
              <a:rPr lang="ru-RU" sz="1000" dirty="0" smtClean="0">
                <a:solidFill>
                  <a:srgbClr val="002060"/>
                </a:solidFill>
              </a:rPr>
              <a:t>ОИ </a:t>
            </a:r>
            <a:r>
              <a:rPr lang="ru-RU" sz="1000" dirty="0" smtClean="0">
                <a:solidFill>
                  <a:srgbClr val="002060"/>
                </a:solidFill>
              </a:rPr>
              <a:t>176006 </a:t>
            </a:r>
            <a:r>
              <a:rPr lang="ru-RU" sz="1000" dirty="0" smtClean="0">
                <a:solidFill>
                  <a:srgbClr val="002060"/>
                </a:solidFill>
              </a:rPr>
              <a:t>Геохемијска </a:t>
            </a:r>
            <a:r>
              <a:rPr lang="ru-RU" sz="1000" dirty="0" smtClean="0">
                <a:solidFill>
                  <a:srgbClr val="002060"/>
                </a:solidFill>
              </a:rPr>
              <a:t>испитивања седиментних стена – фосила горива и загађивачи животне </a:t>
            </a:r>
            <a:r>
              <a:rPr lang="ru-RU" sz="1000" dirty="0" smtClean="0">
                <a:solidFill>
                  <a:srgbClr val="002060"/>
                </a:solidFill>
              </a:rPr>
              <a:t>средине</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a:t>
            </a:r>
            <a:r>
              <a:rPr lang="sr-Cyrl-RS" sz="1000" b="1" dirty="0" smtClean="0">
                <a:solidFill>
                  <a:srgbClr val="002060"/>
                </a:solidFill>
              </a:rPr>
              <a:t>6</a:t>
            </a:r>
            <a:r>
              <a:rPr lang="en-US" sz="1000" b="1" dirty="0" smtClean="0">
                <a:solidFill>
                  <a:srgbClr val="002060"/>
                </a:solidFill>
              </a:rPr>
              <a:t>00</a:t>
            </a:r>
            <a:r>
              <a:rPr lang="sr-Cyrl-RS" sz="1000" b="1" dirty="0" smtClean="0">
                <a:solidFill>
                  <a:srgbClr val="002060"/>
                </a:solidFill>
              </a:rPr>
              <a:t>6</a:t>
            </a:r>
            <a:r>
              <a:rPr lang="en-US" sz="1000" b="1" dirty="0" smtClean="0">
                <a:solidFill>
                  <a:srgbClr val="002060"/>
                </a:solidFill>
              </a:rPr>
              <a:t>/RS//</a:t>
            </a:r>
            <a:endParaRPr lang="ru-RU" sz="1000" dirty="0" smtClean="0">
              <a:solidFill>
                <a:srgbClr val="002060"/>
              </a:solidFill>
            </a:endParaRPr>
          </a:p>
          <a:p>
            <a:pPr marL="88900" indent="0">
              <a:buNone/>
            </a:pPr>
            <a:r>
              <a:rPr lang="ru-RU" sz="1000" dirty="0" smtClean="0">
                <a:solidFill>
                  <a:srgbClr val="002060"/>
                </a:solidFill>
              </a:rPr>
              <a:t>176 </a:t>
            </a:r>
            <a:r>
              <a:rPr lang="ru-RU" sz="1000" dirty="0" smtClean="0">
                <a:solidFill>
                  <a:srgbClr val="002060"/>
                </a:solidFill>
              </a:rPr>
              <a:t>018 </a:t>
            </a:r>
            <a:r>
              <a:rPr lang="ru-RU" sz="1000" dirty="0" smtClean="0">
                <a:solidFill>
                  <a:srgbClr val="002060"/>
                </a:solidFill>
              </a:rPr>
              <a:t>Геолошка </a:t>
            </a:r>
            <a:r>
              <a:rPr lang="ru-RU" sz="1000" dirty="0" smtClean="0">
                <a:solidFill>
                  <a:srgbClr val="002060"/>
                </a:solidFill>
              </a:rPr>
              <a:t>и екотоксиколошка истраживања у идентификацији геопатогених зона токсичних елемената у акумулацијама воде за пиће – истраживање метода и поступака смањивања утицаја биогеохемијских </a:t>
            </a:r>
            <a:r>
              <a:rPr lang="ru-RU" sz="1000" dirty="0" smtClean="0">
                <a:solidFill>
                  <a:srgbClr val="002060"/>
                </a:solidFill>
              </a:rPr>
              <a:t>аномалија</a:t>
            </a:r>
          </a:p>
          <a:p>
            <a:pPr marL="88900" indent="0">
              <a:buNone/>
            </a:pPr>
            <a:r>
              <a:rPr lang="en-US" sz="1000" b="1" dirty="0" err="1" smtClean="0">
                <a:solidFill>
                  <a:srgbClr val="002060"/>
                </a:solidFill>
              </a:rPr>
              <a:t>info:eu</a:t>
            </a:r>
            <a:r>
              <a:rPr lang="en-US" sz="1000" b="1" dirty="0" smtClean="0">
                <a:solidFill>
                  <a:srgbClr val="002060"/>
                </a:solidFill>
              </a:rPr>
              <a:t>-repo/</a:t>
            </a:r>
            <a:r>
              <a:rPr lang="en-US" sz="1000" b="1" dirty="0" err="1" smtClean="0">
                <a:solidFill>
                  <a:srgbClr val="002060"/>
                </a:solidFill>
              </a:rPr>
              <a:t>grantAgreement</a:t>
            </a:r>
            <a:r>
              <a:rPr lang="en-US" sz="1000" b="1" dirty="0" smtClean="0">
                <a:solidFill>
                  <a:srgbClr val="002060"/>
                </a:solidFill>
              </a:rPr>
              <a:t>/</a:t>
            </a:r>
            <a:r>
              <a:rPr lang="en-US" sz="1000" b="1" dirty="0" err="1" smtClean="0">
                <a:solidFill>
                  <a:srgbClr val="002060"/>
                </a:solidFill>
              </a:rPr>
              <a:t>MESTD</a:t>
            </a:r>
            <a:r>
              <a:rPr lang="en-US" sz="1000" b="1" dirty="0" smtClean="0">
                <a:solidFill>
                  <a:srgbClr val="002060"/>
                </a:solidFill>
              </a:rPr>
              <a:t>/Basic Research (BR or ON)/</a:t>
            </a:r>
            <a:r>
              <a:rPr lang="en-US" sz="1000" b="1" dirty="0" smtClean="0">
                <a:solidFill>
                  <a:srgbClr val="002060"/>
                </a:solidFill>
              </a:rPr>
              <a:t>17</a:t>
            </a:r>
            <a:r>
              <a:rPr lang="sr-Cyrl-RS" sz="1000" b="1" dirty="0" smtClean="0">
                <a:solidFill>
                  <a:srgbClr val="002060"/>
                </a:solidFill>
              </a:rPr>
              <a:t>6</a:t>
            </a:r>
            <a:r>
              <a:rPr lang="en-US" sz="1000" b="1" dirty="0" smtClean="0">
                <a:solidFill>
                  <a:srgbClr val="002060"/>
                </a:solidFill>
              </a:rPr>
              <a:t>0</a:t>
            </a:r>
            <a:r>
              <a:rPr lang="sr-Cyrl-RS" sz="1000" b="1" dirty="0" smtClean="0">
                <a:solidFill>
                  <a:srgbClr val="002060"/>
                </a:solidFill>
              </a:rPr>
              <a:t>18</a:t>
            </a:r>
            <a:r>
              <a:rPr lang="en-US" sz="1000" b="1" dirty="0" smtClean="0">
                <a:solidFill>
                  <a:srgbClr val="002060"/>
                </a:solidFill>
              </a:rPr>
              <a:t>/RS</a:t>
            </a:r>
            <a:r>
              <a:rPr lang="en-US" sz="1000" b="1" dirty="0" smtClean="0">
                <a:solidFill>
                  <a:srgbClr val="002060"/>
                </a:solidFill>
              </a:rPr>
              <a:t>//</a:t>
            </a:r>
            <a:endParaRPr lang="ru-RU" sz="1000" b="1" dirty="0" smtClean="0">
              <a:solidFill>
                <a:srgbClr val="002060"/>
              </a:solidFill>
            </a:endParaRPr>
          </a:p>
          <a:p>
            <a:pPr marL="88900" indent="0">
              <a:buNone/>
            </a:pPr>
            <a:endParaRPr lang="ru-RU" sz="1000" dirty="0" smtClean="0">
              <a:solidFill>
                <a:srgbClr val="002060"/>
              </a:solidFill>
            </a:endParaRPr>
          </a:p>
          <a:p>
            <a:pPr marL="88900" indent="0">
              <a:buNone/>
            </a:pPr>
            <a:endParaRPr lang="ru-RU" sz="1100" dirty="0" smtClean="0">
              <a:solidFill>
                <a:srgbClr val="002060"/>
              </a:solidFill>
            </a:endParaRPr>
          </a:p>
          <a:p>
            <a:pPr marL="88900" indent="0">
              <a:buNone/>
            </a:pPr>
            <a:endParaRPr lang="ru-RU" sz="1100" dirty="0" smtClean="0">
              <a:solidFill>
                <a:srgbClr val="002060"/>
              </a:solidFill>
            </a:endParaRPr>
          </a:p>
          <a:p>
            <a:pPr marL="88900" indent="0">
              <a:buNone/>
            </a:pPr>
            <a:endParaRPr lang="sr-Cyrl-RS" dirty="0" smtClean="0"/>
          </a:p>
          <a:p>
            <a:pPr>
              <a:buNone/>
            </a:pPr>
            <a:endParaRPr lang="sr-Cyrl-RS" dirty="0" smtClean="0"/>
          </a:p>
          <a:p>
            <a:pPr>
              <a:buNone/>
            </a:pPr>
            <a:r>
              <a:rPr lang="en-US" sz="1200" dirty="0" smtClean="0">
                <a:solidFill>
                  <a:schemeClr val="accent1">
                    <a:lumMod val="75000"/>
                  </a:schemeClr>
                </a:solidFill>
                <a:latin typeface="Calibri" pitchFamily="34" charset="0"/>
              </a:rPr>
              <a:t> </a:t>
            </a:r>
          </a:p>
          <a:p>
            <a:endParaRPr lang="en-US" dirty="0"/>
          </a:p>
        </p:txBody>
      </p:sp>
      <p:sp>
        <p:nvSpPr>
          <p:cNvPr id="5" name="TextBox 4"/>
          <p:cNvSpPr txBox="1"/>
          <p:nvPr/>
        </p:nvSpPr>
        <p:spPr>
          <a:xfrm>
            <a:off x="1187624" y="483518"/>
            <a:ext cx="1064715" cy="369332"/>
          </a:xfrm>
          <a:prstGeom prst="rect">
            <a:avLst/>
          </a:prstGeom>
          <a:noFill/>
        </p:spPr>
        <p:txBody>
          <a:bodyPr wrap="none" rtlCol="0">
            <a:spAutoFit/>
          </a:bodyPr>
          <a:lstStyle/>
          <a:p>
            <a:r>
              <a:rPr lang="sr-Cyrl-RS" dirty="0" smtClean="0">
                <a:solidFill>
                  <a:schemeClr val="bg1"/>
                </a:solidFill>
                <a:latin typeface="Calibri" pitchFamily="34" charset="0"/>
              </a:rPr>
              <a:t>Пројекти</a:t>
            </a:r>
            <a:endParaRPr lang="en-US" dirty="0">
              <a:solidFill>
                <a:schemeClr val="bg1"/>
              </a:solidFill>
              <a:latin typeface="Calibri"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sz="2400" dirty="0" smtClean="0">
                <a:solidFill>
                  <a:schemeClr val="bg1"/>
                </a:solidFill>
                <a:latin typeface="Calibri" pitchFamily="34" charset="0"/>
              </a:rPr>
              <a:t>Датотеке - интегрални текст</a:t>
            </a:r>
            <a:endParaRPr lang="en-US" sz="2400" dirty="0">
              <a:solidFill>
                <a:schemeClr val="bg1"/>
              </a:solidFill>
              <a:latin typeface="Calibri" pitchFamily="34" charset="0"/>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907704" y="555526"/>
            <a:ext cx="6336704" cy="2978440"/>
          </a:xfrm>
        </p:spPr>
        <p:txBody>
          <a:bodyPr>
            <a:noAutofit/>
          </a:bodyPr>
          <a:lstStyle/>
          <a:p>
            <a:pPr marL="0" indent="0">
              <a:spcBef>
                <a:spcPts val="300"/>
              </a:spcBef>
              <a:buNone/>
            </a:pPr>
            <a:r>
              <a:rPr lang="sr-Cyrl-RS" sz="1400" dirty="0" smtClean="0">
                <a:solidFill>
                  <a:schemeClr val="accent6"/>
                </a:solidFill>
              </a:rPr>
              <a:t>Не користити ћирилицу у називу датотеке!</a:t>
            </a:r>
          </a:p>
          <a:p>
            <a:pPr marL="0" indent="0">
              <a:spcBef>
                <a:spcPts val="300"/>
              </a:spcBef>
              <a:buNone/>
            </a:pPr>
            <a:r>
              <a:rPr lang="sr-Cyrl-RS" sz="1400" dirty="0" smtClean="0">
                <a:solidFill>
                  <a:schemeClr val="accent6"/>
                </a:solidFill>
              </a:rPr>
              <a:t>Не користити латинична слова са дијакритицима у називу датотеке!</a:t>
            </a:r>
            <a:endParaRPr lang="en-US" sz="1400" dirty="0" smtClean="0">
              <a:solidFill>
                <a:schemeClr val="accent6"/>
              </a:solidFill>
            </a:endParaRPr>
          </a:p>
          <a:p>
            <a:pPr marL="0" indent="0">
              <a:spcBef>
                <a:spcPts val="300"/>
              </a:spcBef>
              <a:buNone/>
            </a:pPr>
            <a:r>
              <a:rPr lang="sr-Cyrl-CS" sz="1400" dirty="0" smtClean="0">
                <a:solidFill>
                  <a:schemeClr val="accent1">
                    <a:lumMod val="50000"/>
                  </a:schemeClr>
                </a:solidFill>
              </a:rPr>
              <a:t>Избегавати проред (празна места) у називу датотеке</a:t>
            </a:r>
            <a:endParaRPr lang="en-US" sz="1400" dirty="0" smtClean="0">
              <a:solidFill>
                <a:schemeClr val="accent1">
                  <a:lumMod val="50000"/>
                </a:schemeClr>
              </a:solidFill>
            </a:endParaRPr>
          </a:p>
          <a:p>
            <a:pPr marL="0" indent="0">
              <a:spcBef>
                <a:spcPts val="300"/>
              </a:spcBef>
              <a:buNone/>
            </a:pPr>
            <a:endParaRPr lang="sr-Cyrl-CS" sz="1000" dirty="0" smtClean="0">
              <a:solidFill>
                <a:schemeClr val="accent1">
                  <a:lumMod val="50000"/>
                </a:schemeClr>
              </a:solidFill>
            </a:endParaRPr>
          </a:p>
          <a:p>
            <a:pPr marL="0" indent="0">
              <a:spcBef>
                <a:spcPts val="300"/>
              </a:spcBef>
              <a:buNone/>
            </a:pPr>
            <a:r>
              <a:rPr lang="sr-Cyrl-CS" sz="1100" b="1" dirty="0" smtClean="0">
                <a:solidFill>
                  <a:schemeClr val="accent1">
                    <a:lumMod val="50000"/>
                  </a:schemeClr>
                </a:solidFill>
              </a:rPr>
              <a:t>Креирање</a:t>
            </a:r>
            <a:r>
              <a:rPr lang="sr-Latn-CS" sz="1100" b="1" dirty="0" smtClean="0">
                <a:solidFill>
                  <a:schemeClr val="accent1">
                    <a:lumMod val="50000"/>
                  </a:schemeClr>
                </a:solidFill>
              </a:rPr>
              <a:t>PDF </a:t>
            </a:r>
            <a:r>
              <a:rPr lang="sr-Cyrl-CS" sz="1100" b="1" dirty="0" smtClean="0">
                <a:solidFill>
                  <a:schemeClr val="accent1">
                    <a:lumMod val="50000"/>
                  </a:schemeClr>
                </a:solidFill>
              </a:rPr>
              <a:t>датотеке </a:t>
            </a:r>
          </a:p>
          <a:p>
            <a:pPr marL="0" indent="0">
              <a:spcBef>
                <a:spcPts val="300"/>
              </a:spcBef>
              <a:buNone/>
            </a:pPr>
            <a:r>
              <a:rPr lang="vi-VN" sz="1100" dirty="0" smtClean="0">
                <a:solidFill>
                  <a:schemeClr val="accent1">
                    <a:lumMod val="50000"/>
                  </a:schemeClr>
                </a:solidFill>
                <a:latin typeface="Calibri" pitchFamily="34" charset="0"/>
              </a:rPr>
              <a:t>MS Word / Open Office: opcija Save as, tip datoteke XPS/PDF</a:t>
            </a:r>
            <a:endParaRPr lang="sr-Cyrl-RS" sz="1100" dirty="0" smtClean="0">
              <a:solidFill>
                <a:schemeClr val="accent1">
                  <a:lumMod val="50000"/>
                </a:schemeClr>
              </a:solidFill>
              <a:latin typeface="Calibri" pitchFamily="34" charset="0"/>
            </a:endParaRPr>
          </a:p>
          <a:p>
            <a:pPr marL="0" indent="0">
              <a:spcBef>
                <a:spcPts val="300"/>
              </a:spcBef>
              <a:buNone/>
            </a:pPr>
            <a:endParaRPr lang="sr-Cyrl-CS" sz="1100" dirty="0" smtClean="0">
              <a:solidFill>
                <a:schemeClr val="accent1">
                  <a:lumMod val="50000"/>
                </a:schemeClr>
              </a:solidFill>
            </a:endParaRPr>
          </a:p>
          <a:p>
            <a:pPr marL="0" indent="0">
              <a:spcBef>
                <a:spcPts val="300"/>
              </a:spcBef>
              <a:buNone/>
            </a:pPr>
            <a:r>
              <a:rPr lang="sr-Cyrl-CS" sz="1100" b="1" dirty="0" smtClean="0">
                <a:solidFill>
                  <a:schemeClr val="accent1">
                    <a:lumMod val="50000"/>
                  </a:schemeClr>
                </a:solidFill>
              </a:rPr>
              <a:t>Издвајање одређеног броја страна из постојећег</a:t>
            </a:r>
            <a:r>
              <a:rPr lang="sr-Latn-CS" sz="1100" b="1" dirty="0" smtClean="0">
                <a:solidFill>
                  <a:schemeClr val="accent1">
                    <a:lumMod val="50000"/>
                  </a:schemeClr>
                </a:solidFill>
              </a:rPr>
              <a:t>PDF </a:t>
            </a:r>
            <a:r>
              <a:rPr lang="sr-Cyrl-CS" sz="1100" b="1" dirty="0" smtClean="0">
                <a:solidFill>
                  <a:schemeClr val="accent1">
                    <a:lumMod val="50000"/>
                  </a:schemeClr>
                </a:solidFill>
              </a:rPr>
              <a:t>документа:</a:t>
            </a:r>
            <a:endParaRPr lang="en-US" sz="1100" b="1" dirty="0" smtClean="0">
              <a:solidFill>
                <a:schemeClr val="accent1">
                  <a:lumMod val="50000"/>
                </a:schemeClr>
              </a:solidFill>
            </a:endParaRPr>
          </a:p>
          <a:p>
            <a:pPr marL="0" indent="0">
              <a:spcBef>
                <a:spcPts val="300"/>
              </a:spcBef>
              <a:buNone/>
            </a:pPr>
            <a:r>
              <a:rPr lang="sr-Latn-CS" sz="1100" dirty="0" smtClean="0">
                <a:solidFill>
                  <a:schemeClr val="accent1">
                    <a:lumMod val="50000"/>
                  </a:schemeClr>
                </a:solidFill>
              </a:rPr>
              <a:t>Acrobat Reader, </a:t>
            </a:r>
            <a:r>
              <a:rPr lang="sr-Cyrl-CS" sz="1100" dirty="0" smtClean="0">
                <a:solidFill>
                  <a:schemeClr val="accent1">
                    <a:lumMod val="50000"/>
                  </a:schemeClr>
                </a:solidFill>
              </a:rPr>
              <a:t>користити опцију </a:t>
            </a:r>
            <a:r>
              <a:rPr lang="en-US" sz="1100" dirty="0" smtClean="0">
                <a:solidFill>
                  <a:schemeClr val="accent1">
                    <a:lumMod val="50000"/>
                  </a:schemeClr>
                </a:solidFill>
              </a:rPr>
              <a:t>Print</a:t>
            </a:r>
            <a:r>
              <a:rPr lang="sr-Cyrl-CS" sz="1100" dirty="0" smtClean="0">
                <a:solidFill>
                  <a:schemeClr val="accent1">
                    <a:lumMod val="50000"/>
                  </a:schemeClr>
                </a:solidFill>
              </a:rPr>
              <a:t> и дефинисати распон страна које треба издвојити; под </a:t>
            </a:r>
            <a:r>
              <a:rPr lang="sr-Latn-CS" sz="1100" dirty="0" smtClean="0">
                <a:solidFill>
                  <a:schemeClr val="accent1">
                    <a:lumMod val="50000"/>
                  </a:schemeClr>
                </a:solidFill>
              </a:rPr>
              <a:t>Printer </a:t>
            </a:r>
            <a:r>
              <a:rPr lang="sr-Cyrl-CS" sz="1100" dirty="0" smtClean="0">
                <a:solidFill>
                  <a:schemeClr val="accent1">
                    <a:lumMod val="50000"/>
                  </a:schemeClr>
                </a:solidFill>
              </a:rPr>
              <a:t>изабрати</a:t>
            </a:r>
            <a:r>
              <a:rPr lang="sr-Latn-CS" sz="1100" dirty="0" smtClean="0">
                <a:solidFill>
                  <a:schemeClr val="accent1">
                    <a:lumMod val="50000"/>
                  </a:schemeClr>
                </a:solidFill>
              </a:rPr>
              <a:t> Adobe PDF</a:t>
            </a:r>
            <a:endParaRPr lang="en-US" sz="1100" dirty="0" smtClean="0">
              <a:solidFill>
                <a:schemeClr val="accent1">
                  <a:lumMod val="50000"/>
                </a:schemeClr>
              </a:solidFill>
            </a:endParaRPr>
          </a:p>
          <a:p>
            <a:pPr marL="0" indent="0">
              <a:spcBef>
                <a:spcPts val="300"/>
              </a:spcBef>
              <a:buNone/>
            </a:pPr>
            <a:endParaRPr lang="en-US" sz="1100" dirty="0" smtClean="0">
              <a:solidFill>
                <a:schemeClr val="accent1">
                  <a:lumMod val="50000"/>
                </a:schemeClr>
              </a:solidFill>
            </a:endParaRPr>
          </a:p>
          <a:p>
            <a:pPr marL="0" indent="0">
              <a:spcBef>
                <a:spcPts val="300"/>
              </a:spcBef>
              <a:buNone/>
            </a:pPr>
            <a:r>
              <a:rPr lang="sr-Cyrl-CS" sz="1100" b="1" dirty="0" smtClean="0">
                <a:solidFill>
                  <a:schemeClr val="accent1">
                    <a:lumMod val="50000"/>
                  </a:schemeClr>
                </a:solidFill>
              </a:rPr>
              <a:t>Спајање два </a:t>
            </a:r>
            <a:r>
              <a:rPr lang="sr-Latn-CS" sz="1100" b="1" dirty="0" smtClean="0">
                <a:solidFill>
                  <a:schemeClr val="accent1">
                    <a:lumMod val="50000"/>
                  </a:schemeClr>
                </a:solidFill>
              </a:rPr>
              <a:t>PDF</a:t>
            </a:r>
            <a:r>
              <a:rPr lang="sr-Cyrl-RS" sz="1100" b="1" dirty="0" smtClean="0">
                <a:solidFill>
                  <a:schemeClr val="accent1">
                    <a:lumMod val="50000"/>
                  </a:schemeClr>
                </a:solidFill>
              </a:rPr>
              <a:t> документа </a:t>
            </a:r>
            <a:r>
              <a:rPr lang="sr-Cyrl-CS" sz="1100" b="1" dirty="0" smtClean="0">
                <a:solidFill>
                  <a:schemeClr val="accent1">
                    <a:lumMod val="50000"/>
                  </a:schemeClr>
                </a:solidFill>
              </a:rPr>
              <a:t>у једну датотеку </a:t>
            </a:r>
            <a:r>
              <a:rPr lang="sr-Cyrl-CS" sz="1100" dirty="0" smtClean="0">
                <a:solidFill>
                  <a:schemeClr val="accent1">
                    <a:lumMod val="50000"/>
                  </a:schemeClr>
                </a:solidFill>
              </a:rPr>
              <a:t>(нпр. насловна страна и импресум и текст чланка)</a:t>
            </a:r>
            <a:endParaRPr lang="en-US" sz="1100" dirty="0" smtClean="0">
              <a:solidFill>
                <a:schemeClr val="accent1">
                  <a:lumMod val="50000"/>
                </a:schemeClr>
              </a:solidFill>
            </a:endParaRPr>
          </a:p>
          <a:p>
            <a:pPr>
              <a:spcBef>
                <a:spcPts val="300"/>
              </a:spcBef>
              <a:buNone/>
            </a:pPr>
            <a:r>
              <a:rPr lang="sr-Cyrl-CS" sz="1100" dirty="0" smtClean="0">
                <a:solidFill>
                  <a:schemeClr val="accent1">
                    <a:lumMod val="50000"/>
                  </a:schemeClr>
                </a:solidFill>
              </a:rPr>
              <a:t>Бесплатни алати на </a:t>
            </a:r>
            <a:r>
              <a:rPr lang="sr-Cyrl-CS" sz="1100" dirty="0" smtClean="0">
                <a:solidFill>
                  <a:schemeClr val="accent1">
                    <a:lumMod val="50000"/>
                  </a:schemeClr>
                </a:solidFill>
              </a:rPr>
              <a:t>интернету</a:t>
            </a:r>
          </a:p>
          <a:p>
            <a:pPr>
              <a:spcBef>
                <a:spcPts val="300"/>
              </a:spcBef>
              <a:buNone/>
            </a:pPr>
            <a:endParaRPr lang="en-US" sz="1100" dirty="0" smtClean="0">
              <a:solidFill>
                <a:schemeClr val="accent1">
                  <a:lumMod val="50000"/>
                </a:schemeClr>
              </a:solidFill>
            </a:endParaRPr>
          </a:p>
          <a:p>
            <a:pPr marL="180975" indent="-180975">
              <a:spcBef>
                <a:spcPts val="300"/>
              </a:spcBef>
            </a:pPr>
            <a:r>
              <a:rPr lang="sr-Latn-CS" sz="1100" u="sng" dirty="0" smtClean="0">
                <a:solidFill>
                  <a:schemeClr val="accent1">
                    <a:lumMod val="50000"/>
                  </a:schemeClr>
                </a:solidFill>
                <a:hlinkClick r:id="rId3"/>
              </a:rPr>
              <a:t>http://combinepdf.com/</a:t>
            </a:r>
            <a:r>
              <a:rPr lang="sr-Latn-CS" sz="1100" dirty="0" smtClean="0">
                <a:solidFill>
                  <a:schemeClr val="accent1">
                    <a:lumMod val="50000"/>
                  </a:schemeClr>
                </a:solidFill>
              </a:rPr>
              <a:t> </a:t>
            </a:r>
            <a:endParaRPr lang="en-US" sz="1100" dirty="0" smtClean="0">
              <a:solidFill>
                <a:schemeClr val="accent1">
                  <a:lumMod val="50000"/>
                </a:schemeClr>
              </a:solidFill>
            </a:endParaRPr>
          </a:p>
          <a:p>
            <a:pPr marL="180975" indent="-180975">
              <a:spcBef>
                <a:spcPts val="300"/>
              </a:spcBef>
            </a:pPr>
            <a:r>
              <a:rPr lang="sr-Latn-CS" sz="1100" u="sng" dirty="0" smtClean="0">
                <a:solidFill>
                  <a:schemeClr val="accent1">
                    <a:lumMod val="50000"/>
                  </a:schemeClr>
                </a:solidFill>
                <a:hlinkClick r:id="rId4"/>
              </a:rPr>
              <a:t>https://www.ilovepdf.com/merge_pdf</a:t>
            </a:r>
            <a:r>
              <a:rPr lang="sr-Latn-CS" sz="1100" dirty="0" smtClean="0">
                <a:solidFill>
                  <a:schemeClr val="accent1">
                    <a:lumMod val="50000"/>
                  </a:schemeClr>
                </a:solidFill>
              </a:rPr>
              <a:t> </a:t>
            </a:r>
            <a:endParaRPr lang="en-US" sz="1100" dirty="0" smtClean="0">
              <a:solidFill>
                <a:schemeClr val="accent1">
                  <a:lumMod val="50000"/>
                </a:schemeClr>
              </a:solidFill>
            </a:endParaRPr>
          </a:p>
          <a:p>
            <a:pPr marL="180975" indent="-180975">
              <a:spcBef>
                <a:spcPts val="300"/>
              </a:spcBef>
            </a:pPr>
            <a:r>
              <a:rPr lang="sr-Latn-CS" sz="1100" u="sng" dirty="0" smtClean="0">
                <a:solidFill>
                  <a:schemeClr val="accent1">
                    <a:lumMod val="50000"/>
                  </a:schemeClr>
                </a:solidFill>
                <a:hlinkClick r:id="rId5"/>
              </a:rPr>
              <a:t>https://smallpdf.com/merge-pdf</a:t>
            </a:r>
            <a:r>
              <a:rPr lang="sr-Latn-CS" sz="1100" dirty="0" smtClean="0">
                <a:solidFill>
                  <a:schemeClr val="accent1">
                    <a:lumMod val="50000"/>
                  </a:schemeClr>
                </a:solidFill>
              </a:rPr>
              <a:t> </a:t>
            </a:r>
            <a:endParaRPr lang="en-US" sz="1100" dirty="0" smtClean="0">
              <a:solidFill>
                <a:schemeClr val="accent1">
                  <a:lumMod val="50000"/>
                </a:schemeClr>
              </a:solidFill>
            </a:endParaRPr>
          </a:p>
          <a:p>
            <a:pPr marL="180975" indent="-180975">
              <a:spcBef>
                <a:spcPts val="300"/>
              </a:spcBef>
            </a:pPr>
            <a:r>
              <a:rPr lang="sr-Latn-CS" sz="1100" u="sng" dirty="0" smtClean="0">
                <a:solidFill>
                  <a:schemeClr val="accent1">
                    <a:lumMod val="50000"/>
                  </a:schemeClr>
                </a:solidFill>
                <a:hlinkClick r:id="rId6"/>
              </a:rPr>
              <a:t>https://www.pdfmerge.com/</a:t>
            </a:r>
            <a:r>
              <a:rPr lang="sr-Latn-CS" sz="1100" dirty="0" smtClean="0">
                <a:solidFill>
                  <a:schemeClr val="accent1">
                    <a:lumMod val="50000"/>
                  </a:schemeClr>
                </a:solidFill>
              </a:rPr>
              <a:t> </a:t>
            </a:r>
            <a:endParaRPr lang="en-US" sz="1100" dirty="0" smtClean="0">
              <a:solidFill>
                <a:schemeClr val="accent1">
                  <a:lumMod val="50000"/>
                </a:schemeClr>
              </a:solidFill>
            </a:endParaRPr>
          </a:p>
          <a:p>
            <a:pPr marL="180975" indent="-180975">
              <a:spcBef>
                <a:spcPts val="300"/>
              </a:spcBef>
            </a:pPr>
            <a:r>
              <a:rPr lang="sr-Latn-CS" sz="1100" u="sng" dirty="0" smtClean="0">
                <a:solidFill>
                  <a:schemeClr val="accent1">
                    <a:lumMod val="50000"/>
                  </a:schemeClr>
                </a:solidFill>
                <a:hlinkClick r:id="rId7"/>
              </a:rPr>
              <a:t>http://pdfjoiner.com/</a:t>
            </a:r>
            <a:r>
              <a:rPr lang="sr-Latn-CS" sz="1100" dirty="0" smtClean="0">
                <a:solidFill>
                  <a:schemeClr val="accent1">
                    <a:lumMod val="50000"/>
                  </a:schemeClr>
                </a:solidFill>
              </a:rPr>
              <a:t> </a:t>
            </a:r>
            <a:endParaRPr lang="en-US" sz="1100" dirty="0" smtClean="0"/>
          </a:p>
          <a:p>
            <a:pPr>
              <a:spcBef>
                <a:spcPts val="300"/>
              </a:spcBef>
            </a:pPr>
            <a:endParaRPr lang="en-US" sz="10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9800" y="2236800"/>
            <a:ext cx="4234448" cy="956700"/>
          </a:xfrm>
        </p:spPr>
        <p:txBody>
          <a:bodyPr/>
          <a:lstStyle/>
          <a:p>
            <a:r>
              <a:rPr lang="sr-Cyrl-RS" sz="2400" dirty="0" smtClean="0">
                <a:solidFill>
                  <a:schemeClr val="bg1"/>
                </a:solidFill>
                <a:latin typeface="Calibri" pitchFamily="34" charset="0"/>
              </a:rPr>
              <a:t>Промена лозинке</a:t>
            </a:r>
            <a:endParaRPr lang="en-US" sz="2400" dirty="0">
              <a:solidFill>
                <a:schemeClr val="bg1"/>
              </a:solidFill>
              <a:latin typeface="Calibri" pitchFamily="34" charset="0"/>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1331640" y="0"/>
            <a:ext cx="6605812" cy="5143500"/>
          </a:xfrm>
          <a:prstGeom prst="rect">
            <a:avLst/>
          </a:prstGeom>
          <a:noFill/>
          <a:ln w="9525">
            <a:noFill/>
            <a:miter lim="800000"/>
            <a:headEnd/>
            <a:tailEnd/>
          </a:ln>
        </p:spPr>
      </p:pic>
      <p:sp>
        <p:nvSpPr>
          <p:cNvPr id="6" name="TextBox 5"/>
          <p:cNvSpPr txBox="1"/>
          <p:nvPr/>
        </p:nvSpPr>
        <p:spPr>
          <a:xfrm>
            <a:off x="7164288" y="0"/>
            <a:ext cx="720080" cy="215444"/>
          </a:xfrm>
          <a:prstGeom prst="rect">
            <a:avLst/>
          </a:prstGeom>
          <a:solidFill>
            <a:srgbClr val="3644AA"/>
          </a:solidFill>
        </p:spPr>
        <p:txBody>
          <a:bodyPr wrap="square" rtlCol="0">
            <a:spAutoFit/>
          </a:bodyPr>
          <a:lstStyle/>
          <a:p>
            <a:r>
              <a:rPr lang="sr-Cyrl-RS" sz="800" dirty="0" smtClean="0">
                <a:solidFill>
                  <a:schemeClr val="bg1"/>
                </a:solidFill>
              </a:rPr>
              <a:t>корисник</a:t>
            </a:r>
            <a:endParaRPr lang="en-US" sz="800" dirty="0">
              <a:solidFill>
                <a:schemeClr val="bg1"/>
              </a:solidFill>
            </a:endParaRPr>
          </a:p>
        </p:txBody>
      </p:sp>
      <p:sp>
        <p:nvSpPr>
          <p:cNvPr id="12" name="Right Arrow 11"/>
          <p:cNvSpPr/>
          <p:nvPr/>
        </p:nvSpPr>
        <p:spPr>
          <a:xfrm>
            <a:off x="3563888" y="1923678"/>
            <a:ext cx="2843808" cy="100811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RS" sz="1200" dirty="0" smtClean="0">
                <a:latin typeface="Calibri" pitchFamily="34" charset="0"/>
              </a:rPr>
              <a:t>Подешавања корисничког налога</a:t>
            </a:r>
            <a:endParaRPr lang="en-US" sz="1200" dirty="0">
              <a:latin typeface="Calibri"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cstate="print"/>
          <a:srcRect/>
          <a:stretch>
            <a:fillRect/>
          </a:stretch>
        </p:blipFill>
        <p:spPr bwMode="auto">
          <a:xfrm>
            <a:off x="3707904" y="0"/>
            <a:ext cx="4765064" cy="5143500"/>
          </a:xfrm>
          <a:prstGeom prst="rect">
            <a:avLst/>
          </a:prstGeom>
          <a:noFill/>
          <a:ln w="9525">
            <a:noFill/>
            <a:miter lim="800000"/>
            <a:headEnd/>
            <a:tailEnd/>
          </a:ln>
        </p:spPr>
      </p:pic>
      <p:sp>
        <p:nvSpPr>
          <p:cNvPr id="6" name="Right Arrow 5"/>
          <p:cNvSpPr/>
          <p:nvPr/>
        </p:nvSpPr>
        <p:spPr>
          <a:xfrm>
            <a:off x="899592" y="2499742"/>
            <a:ext cx="2843808" cy="22322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RS" sz="1200" dirty="0" smtClean="0">
                <a:latin typeface="Calibri" pitchFamily="34" charset="0"/>
              </a:rPr>
              <a:t>Ако желите да промените лозинку, унесите нову лозинку (у оба поља) и притисните дугме „Ажурирање профила“</a:t>
            </a:r>
            <a:endParaRPr lang="en-US" sz="1200" dirty="0">
              <a:latin typeface="Calibri"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9800" y="2236800"/>
            <a:ext cx="4234448" cy="956700"/>
          </a:xfrm>
        </p:spPr>
        <p:txBody>
          <a:bodyPr/>
          <a:lstStyle/>
          <a:p>
            <a:r>
              <a:rPr lang="sr-Cyrl-RS" sz="2400" dirty="0" smtClean="0">
                <a:solidFill>
                  <a:schemeClr val="bg1"/>
                </a:solidFill>
              </a:rPr>
              <a:t>Додатне апликације</a:t>
            </a:r>
            <a:endParaRPr lang="en-US" sz="2400" dirty="0">
              <a:solidFill>
                <a:schemeClr val="bg1"/>
              </a:solidFill>
              <a:latin typeface="Calibri" pitchFamily="34" charset="0"/>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3"/>
          <p:cNvPicPr>
            <a:picLocks noChangeAspect="1" noChangeArrowheads="1"/>
          </p:cNvPicPr>
          <p:nvPr/>
        </p:nvPicPr>
        <p:blipFill>
          <a:blip r:embed="rId2" cstate="print"/>
          <a:srcRect/>
          <a:stretch>
            <a:fillRect/>
          </a:stretch>
        </p:blipFill>
        <p:spPr bwMode="auto">
          <a:xfrm>
            <a:off x="4572000" y="0"/>
            <a:ext cx="4572000" cy="2892374"/>
          </a:xfrm>
          <a:prstGeom prst="rect">
            <a:avLst/>
          </a:prstGeom>
          <a:noFill/>
          <a:ln w="9525">
            <a:noFill/>
            <a:miter lim="800000"/>
            <a:headEnd/>
            <a:tailEnd/>
          </a:ln>
        </p:spPr>
      </p:pic>
      <p:pic>
        <p:nvPicPr>
          <p:cNvPr id="120834" name="Picture 2"/>
          <p:cNvPicPr>
            <a:picLocks noChangeAspect="1" noChangeArrowheads="1"/>
          </p:cNvPicPr>
          <p:nvPr/>
        </p:nvPicPr>
        <p:blipFill>
          <a:blip r:embed="rId3" cstate="print"/>
          <a:srcRect/>
          <a:stretch>
            <a:fillRect/>
          </a:stretch>
        </p:blipFill>
        <p:spPr bwMode="auto">
          <a:xfrm>
            <a:off x="-1" y="0"/>
            <a:ext cx="4538049" cy="5143500"/>
          </a:xfrm>
          <a:prstGeom prst="rect">
            <a:avLst/>
          </a:prstGeom>
          <a:noFill/>
          <a:ln w="9525">
            <a:noFill/>
            <a:miter lim="800000"/>
            <a:headEnd/>
            <a:tailEnd/>
          </a:ln>
        </p:spPr>
      </p:pic>
      <p:sp>
        <p:nvSpPr>
          <p:cNvPr id="3" name="Content Placeholder 2"/>
          <p:cNvSpPr>
            <a:spLocks noGrp="1"/>
          </p:cNvSpPr>
          <p:nvPr>
            <p:ph idx="4294967295"/>
          </p:nvPr>
        </p:nvSpPr>
        <p:spPr>
          <a:xfrm>
            <a:off x="7380288" y="4516438"/>
            <a:ext cx="1763712" cy="477837"/>
          </a:xfrm>
        </p:spPr>
        <p:txBody>
          <a:bodyPr>
            <a:normAutofit lnSpcReduction="10000"/>
          </a:bodyPr>
          <a:lstStyle/>
          <a:p>
            <a:pPr>
              <a:buNone/>
            </a:pPr>
            <a:r>
              <a:rPr lang="sr-Cyrl-RS" sz="2000" dirty="0" smtClean="0">
                <a:solidFill>
                  <a:schemeClr val="bg1"/>
                </a:solidFill>
                <a:latin typeface="Calibri" pitchFamily="34" charset="0"/>
              </a:rPr>
              <a:t>Метаподаци</a:t>
            </a:r>
            <a:endParaRPr lang="en-US" sz="2000" dirty="0">
              <a:solidFill>
                <a:schemeClr val="bg1"/>
              </a:solidFill>
              <a:latin typeface="Calibri" pitchFamily="34" charset="0"/>
            </a:endParaRPr>
          </a:p>
        </p:txBody>
      </p:sp>
      <p:sp>
        <p:nvSpPr>
          <p:cNvPr id="6" name="Rectangle 5"/>
          <p:cNvSpPr/>
          <p:nvPr/>
        </p:nvSpPr>
        <p:spPr>
          <a:xfrm>
            <a:off x="0" y="4371950"/>
            <a:ext cx="161967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1691680" y="4371950"/>
            <a:ext cx="1800200" cy="3600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CS" sz="1050" b="1" dirty="0" smtClean="0"/>
              <a:t>О</a:t>
            </a:r>
            <a:r>
              <a:rPr lang="sr-Cyrl-RS" sz="1050" b="1" dirty="0" smtClean="0"/>
              <a:t>творени приступ</a:t>
            </a:r>
            <a:endParaRPr lang="en-US" sz="1050" b="1" dirty="0"/>
          </a:p>
        </p:txBody>
      </p:sp>
      <p:sp>
        <p:nvSpPr>
          <p:cNvPr id="9" name="Rectangle 8"/>
          <p:cNvSpPr/>
          <p:nvPr/>
        </p:nvSpPr>
        <p:spPr>
          <a:xfrm>
            <a:off x="4572000" y="1203598"/>
            <a:ext cx="115212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5796136" y="1131590"/>
            <a:ext cx="2664296" cy="3600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RS" sz="1000" b="1" dirty="0" smtClean="0"/>
              <a:t>Права коришћења / лиценца</a:t>
            </a:r>
            <a:endParaRPr lang="en-US" sz="1000" b="1" dirty="0"/>
          </a:p>
        </p:txBody>
      </p:sp>
      <p:sp>
        <p:nvSpPr>
          <p:cNvPr id="12" name="Rectangle 11"/>
          <p:cNvSpPr/>
          <p:nvPr/>
        </p:nvSpPr>
        <p:spPr>
          <a:xfrm>
            <a:off x="0" y="4011910"/>
            <a:ext cx="4067944"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4139952" y="4011910"/>
            <a:ext cx="1800200" cy="3600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CS" sz="1050" b="1" dirty="0" smtClean="0"/>
              <a:t>О</a:t>
            </a:r>
            <a:r>
              <a:rPr lang="sr-Cyrl-RS" sz="1050" b="1" dirty="0" smtClean="0"/>
              <a:t>знака пројекта</a:t>
            </a:r>
            <a:endParaRPr lang="en-US" sz="1050" b="1" dirty="0"/>
          </a:p>
        </p:txBody>
      </p:sp>
      <p:sp>
        <p:nvSpPr>
          <p:cNvPr id="14" name="Rectangle 13"/>
          <p:cNvSpPr/>
          <p:nvPr/>
        </p:nvSpPr>
        <p:spPr>
          <a:xfrm>
            <a:off x="4572000" y="2643758"/>
            <a:ext cx="1512168"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itchFamily="34" charset="0"/>
            </a:endParaRPr>
          </a:p>
        </p:txBody>
      </p:sp>
      <p:sp>
        <p:nvSpPr>
          <p:cNvPr id="15" name="Left Arrow 14"/>
          <p:cNvSpPr/>
          <p:nvPr/>
        </p:nvSpPr>
        <p:spPr>
          <a:xfrm>
            <a:off x="6156176" y="2571750"/>
            <a:ext cx="1512168" cy="3406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RS" sz="900" b="1" dirty="0" smtClean="0">
                <a:latin typeface="Calibri" pitchFamily="34" charset="0"/>
              </a:rPr>
              <a:t>Верзија документа</a:t>
            </a:r>
            <a:endParaRPr lang="en-US" sz="900" b="1" dirty="0">
              <a:latin typeface="Calibri"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6284375" cy="5143500"/>
          </a:xfrm>
          <a:prstGeom prst="rect">
            <a:avLst/>
          </a:prstGeom>
          <a:noFill/>
          <a:ln w="9525">
            <a:noFill/>
            <a:miter lim="800000"/>
            <a:headEnd/>
            <a:tailEnd/>
          </a:ln>
        </p:spPr>
      </p:pic>
      <p:sp>
        <p:nvSpPr>
          <p:cNvPr id="5" name="Rectangle 4"/>
          <p:cNvSpPr/>
          <p:nvPr/>
        </p:nvSpPr>
        <p:spPr>
          <a:xfrm>
            <a:off x="827584" y="4659982"/>
            <a:ext cx="3037691" cy="369332"/>
          </a:xfrm>
          <a:prstGeom prst="rect">
            <a:avLst/>
          </a:prstGeom>
        </p:spPr>
        <p:txBody>
          <a:bodyPr wrap="none">
            <a:spAutoFit/>
          </a:bodyPr>
          <a:lstStyle/>
          <a:p>
            <a:r>
              <a:rPr lang="en-US" dirty="0" smtClean="0">
                <a:latin typeface="Calibri" pitchFamily="34" charset="0"/>
                <a:hlinkClick r:id="rId3"/>
              </a:rPr>
              <a:t>http://cer.ihtm.bg.ac.rs/Echo</a:t>
            </a:r>
            <a:r>
              <a:rPr lang="en-US" dirty="0" smtClean="0">
                <a:latin typeface="Calibri" pitchFamily="34" charset="0"/>
                <a:hlinkClick r:id="rId3"/>
              </a:rPr>
              <a:t>/</a:t>
            </a:r>
            <a:r>
              <a:rPr lang="sr-Cyrl-RS" dirty="0" smtClean="0">
                <a:latin typeface="Calibri" pitchFamily="34" charset="0"/>
              </a:rPr>
              <a:t> </a:t>
            </a:r>
            <a:endParaRPr lang="en-US" dirty="0">
              <a:latin typeface="Calibri" pitchFamily="34" charset="0"/>
            </a:endParaRPr>
          </a:p>
        </p:txBody>
      </p:sp>
      <p:sp>
        <p:nvSpPr>
          <p:cNvPr id="6" name="TextBox 5"/>
          <p:cNvSpPr txBox="1"/>
          <p:nvPr/>
        </p:nvSpPr>
        <p:spPr>
          <a:xfrm>
            <a:off x="6588224" y="4515966"/>
            <a:ext cx="2376264" cy="584775"/>
          </a:xfrm>
          <a:prstGeom prst="rect">
            <a:avLst/>
          </a:prstGeom>
          <a:noFill/>
        </p:spPr>
        <p:txBody>
          <a:bodyPr wrap="square" rtlCol="0">
            <a:spAutoFit/>
          </a:bodyPr>
          <a:lstStyle/>
          <a:p>
            <a:pPr algn="ctr"/>
            <a:r>
              <a:rPr lang="sr-Cyrl-CS" sz="1600" dirty="0" smtClean="0">
                <a:solidFill>
                  <a:schemeClr val="bg1"/>
                </a:solidFill>
                <a:latin typeface="Calibri" pitchFamily="34" charset="0"/>
              </a:rPr>
              <a:t>И</a:t>
            </a:r>
            <a:r>
              <a:rPr lang="sr-Cyrl-RS" sz="1600" dirty="0" smtClean="0">
                <a:solidFill>
                  <a:schemeClr val="bg1"/>
                </a:solidFill>
                <a:latin typeface="Calibri" pitchFamily="34" charset="0"/>
              </a:rPr>
              <a:t>нтеграција са сервисом </a:t>
            </a:r>
            <a:r>
              <a:rPr lang="en-US" sz="1600" dirty="0" smtClean="0">
                <a:solidFill>
                  <a:schemeClr val="bg1"/>
                </a:solidFill>
                <a:latin typeface="Calibri" pitchFamily="34" charset="0"/>
              </a:rPr>
              <a:t>Almetric.com</a:t>
            </a:r>
            <a:endParaRPr lang="en-US" sz="1600" dirty="0">
              <a:solidFill>
                <a:schemeClr val="bg1"/>
              </a:solidFill>
              <a:latin typeface="Calibri" pitchFamily="34" charset="0"/>
            </a:endParaRPr>
          </a:p>
        </p:txBody>
      </p:sp>
      <p:pic>
        <p:nvPicPr>
          <p:cNvPr id="16387" name="Picture 3"/>
          <p:cNvPicPr>
            <a:picLocks noChangeAspect="1" noChangeArrowheads="1"/>
          </p:cNvPicPr>
          <p:nvPr/>
        </p:nvPicPr>
        <p:blipFill>
          <a:blip r:embed="rId4" cstate="print"/>
          <a:srcRect/>
          <a:stretch>
            <a:fillRect/>
          </a:stretch>
        </p:blipFill>
        <p:spPr bwMode="auto">
          <a:xfrm>
            <a:off x="6357570" y="1491630"/>
            <a:ext cx="2750934" cy="1509911"/>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1"/>
            <a:ext cx="5292080" cy="2010170"/>
          </a:xfrm>
          <a:prstGeom prst="rect">
            <a:avLst/>
          </a:prstGeom>
          <a:noFill/>
          <a:ln w="9525">
            <a:noFill/>
            <a:miter lim="800000"/>
            <a:headEnd/>
            <a:tailEnd/>
          </a:ln>
        </p:spPr>
      </p:pic>
      <p:sp>
        <p:nvSpPr>
          <p:cNvPr id="3" name="TextBox 2"/>
          <p:cNvSpPr txBox="1"/>
          <p:nvPr/>
        </p:nvSpPr>
        <p:spPr>
          <a:xfrm>
            <a:off x="6084168" y="195486"/>
            <a:ext cx="2592288" cy="1200329"/>
          </a:xfrm>
          <a:prstGeom prst="rect">
            <a:avLst/>
          </a:prstGeom>
          <a:noFill/>
        </p:spPr>
        <p:txBody>
          <a:bodyPr wrap="square" rtlCol="0">
            <a:spAutoFit/>
          </a:bodyPr>
          <a:lstStyle/>
          <a:p>
            <a:r>
              <a:rPr lang="sr-Cyrl-RS" dirty="0" smtClean="0">
                <a:solidFill>
                  <a:schemeClr val="bg1"/>
                </a:solidFill>
                <a:latin typeface="Calibri" pitchFamily="34" charset="0"/>
              </a:rPr>
              <a:t>Апликација која олакшава преглед ауторских профила; још увек у фази развоја</a:t>
            </a:r>
            <a:endParaRPr lang="en-US" dirty="0">
              <a:solidFill>
                <a:schemeClr val="bg1"/>
              </a:solidFill>
              <a:latin typeface="Calibri" pitchFamily="34" charset="0"/>
            </a:endParaRPr>
          </a:p>
        </p:txBody>
      </p:sp>
      <p:sp>
        <p:nvSpPr>
          <p:cNvPr id="4" name="Rectangle 3"/>
          <p:cNvSpPr/>
          <p:nvPr/>
        </p:nvSpPr>
        <p:spPr>
          <a:xfrm>
            <a:off x="1115616" y="1707654"/>
            <a:ext cx="2960619" cy="307777"/>
          </a:xfrm>
          <a:prstGeom prst="rect">
            <a:avLst/>
          </a:prstGeom>
        </p:spPr>
        <p:txBody>
          <a:bodyPr wrap="none">
            <a:spAutoFit/>
          </a:bodyPr>
          <a:lstStyle/>
          <a:p>
            <a:r>
              <a:rPr lang="en-US" sz="1400" dirty="0" smtClean="0">
                <a:latin typeface="Calibri" pitchFamily="34" charset="0"/>
                <a:hlinkClick r:id="rId3"/>
              </a:rPr>
              <a:t>http://cer.ihtm.bg.ac.rs/Bibliography</a:t>
            </a:r>
            <a:r>
              <a:rPr lang="en-US" sz="1400" dirty="0" smtClean="0">
                <a:latin typeface="Calibri" pitchFamily="34" charset="0"/>
                <a:hlinkClick r:id="rId3"/>
              </a:rPr>
              <a:t>/</a:t>
            </a:r>
            <a:r>
              <a:rPr lang="sr-Cyrl-RS" sz="1400" dirty="0" smtClean="0">
                <a:latin typeface="Calibri" pitchFamily="34" charset="0"/>
              </a:rPr>
              <a:t> </a:t>
            </a:r>
            <a:endParaRPr lang="en-US" sz="1400" dirty="0">
              <a:latin typeface="Calibri" pitchFamily="34" charset="0"/>
            </a:endParaRPr>
          </a:p>
        </p:txBody>
      </p:sp>
      <p:pic>
        <p:nvPicPr>
          <p:cNvPr id="17412" name="Picture 4"/>
          <p:cNvPicPr>
            <a:picLocks noChangeAspect="1" noChangeArrowheads="1"/>
          </p:cNvPicPr>
          <p:nvPr/>
        </p:nvPicPr>
        <p:blipFill>
          <a:blip r:embed="rId4" cstate="print"/>
          <a:srcRect/>
          <a:stretch>
            <a:fillRect/>
          </a:stretch>
        </p:blipFill>
        <p:spPr bwMode="auto">
          <a:xfrm>
            <a:off x="1115616" y="2139702"/>
            <a:ext cx="7417910" cy="288032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9800" y="2236800"/>
            <a:ext cx="4234448" cy="956700"/>
          </a:xfrm>
        </p:spPr>
        <p:txBody>
          <a:bodyPr/>
          <a:lstStyle/>
          <a:p>
            <a:pPr algn="l"/>
            <a:r>
              <a:rPr lang="sr-Cyrl-RS" sz="2400" dirty="0" smtClean="0">
                <a:solidFill>
                  <a:schemeClr val="bg1"/>
                </a:solidFill>
                <a:latin typeface="Calibri" pitchFamily="34" charset="0"/>
              </a:rPr>
              <a:t>Интеграција и дисеминација</a:t>
            </a:r>
            <a:endParaRPr lang="en-US" sz="2400" dirty="0">
              <a:solidFill>
                <a:schemeClr val="bg1"/>
              </a:solidFill>
              <a:latin typeface="Calibri" pitchFamily="34" charset="0"/>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394846" y="0"/>
            <a:ext cx="3673098" cy="514350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4273790" y="1995686"/>
            <a:ext cx="4870210" cy="2980008"/>
          </a:xfrm>
          <a:prstGeom prst="rect">
            <a:avLst/>
          </a:prstGeom>
          <a:noFill/>
          <a:ln w="9525">
            <a:noFill/>
            <a:miter lim="800000"/>
            <a:headEnd/>
            <a:tailEnd/>
          </a:ln>
        </p:spPr>
      </p:pic>
      <p:pic>
        <p:nvPicPr>
          <p:cNvPr id="11268" name="Picture 4"/>
          <p:cNvPicPr>
            <a:picLocks noChangeAspect="1" noChangeArrowheads="1"/>
          </p:cNvPicPr>
          <p:nvPr/>
        </p:nvPicPr>
        <p:blipFill>
          <a:blip r:embed="rId5" cstate="print"/>
          <a:srcRect/>
          <a:stretch>
            <a:fillRect/>
          </a:stretch>
        </p:blipFill>
        <p:spPr bwMode="auto">
          <a:xfrm>
            <a:off x="4427984" y="0"/>
            <a:ext cx="4419972" cy="1903044"/>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3" cstate="print"/>
          <a:srcRect/>
          <a:stretch>
            <a:fillRect/>
          </a:stretch>
        </p:blipFill>
        <p:spPr bwMode="auto">
          <a:xfrm>
            <a:off x="0" y="0"/>
            <a:ext cx="4932040" cy="671857"/>
          </a:xfrm>
          <a:prstGeom prst="rect">
            <a:avLst/>
          </a:prstGeom>
          <a:noFill/>
          <a:ln w="9525">
            <a:noFill/>
            <a:miter lim="800000"/>
            <a:headEnd/>
            <a:tailEnd/>
          </a:ln>
        </p:spPr>
      </p:pic>
      <p:pic>
        <p:nvPicPr>
          <p:cNvPr id="12290" name="Picture 2"/>
          <p:cNvPicPr>
            <a:picLocks noChangeAspect="1" noChangeArrowheads="1"/>
          </p:cNvPicPr>
          <p:nvPr/>
        </p:nvPicPr>
        <p:blipFill>
          <a:blip r:embed="rId4" cstate="print"/>
          <a:srcRect/>
          <a:stretch>
            <a:fillRect/>
          </a:stretch>
        </p:blipFill>
        <p:spPr bwMode="auto">
          <a:xfrm>
            <a:off x="1751650" y="4515966"/>
            <a:ext cx="5484646" cy="627534"/>
          </a:xfrm>
          <a:prstGeom prst="rect">
            <a:avLst/>
          </a:prstGeom>
          <a:noFill/>
          <a:ln w="9525">
            <a:noFill/>
            <a:miter lim="800000"/>
            <a:headEnd/>
            <a:tailEnd/>
          </a:ln>
        </p:spPr>
      </p:pic>
      <p:pic>
        <p:nvPicPr>
          <p:cNvPr id="12291" name="Picture 3"/>
          <p:cNvPicPr>
            <a:picLocks noChangeAspect="1" noChangeArrowheads="1"/>
          </p:cNvPicPr>
          <p:nvPr/>
        </p:nvPicPr>
        <p:blipFill>
          <a:blip r:embed="rId5" cstate="print"/>
          <a:srcRect/>
          <a:stretch>
            <a:fillRect/>
          </a:stretch>
        </p:blipFill>
        <p:spPr bwMode="auto">
          <a:xfrm>
            <a:off x="827584" y="699542"/>
            <a:ext cx="7560199" cy="37148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3315" name="Picture 3"/>
          <p:cNvPicPr>
            <a:picLocks noChangeAspect="1" noChangeArrowheads="1"/>
          </p:cNvPicPr>
          <p:nvPr/>
        </p:nvPicPr>
        <p:blipFill>
          <a:blip r:embed="rId3" cstate="print"/>
          <a:srcRect/>
          <a:stretch>
            <a:fillRect/>
          </a:stretch>
        </p:blipFill>
        <p:spPr bwMode="auto">
          <a:xfrm>
            <a:off x="5076056" y="1707654"/>
            <a:ext cx="3960440" cy="4480789"/>
          </a:xfrm>
          <a:prstGeom prst="rect">
            <a:avLst/>
          </a:prstGeom>
          <a:noFill/>
          <a:ln w="9525">
            <a:noFill/>
            <a:miter lim="800000"/>
            <a:headEnd/>
            <a:tailEnd/>
          </a:ln>
        </p:spPr>
      </p:pic>
      <p:pic>
        <p:nvPicPr>
          <p:cNvPr id="13314" name="Picture 2"/>
          <p:cNvPicPr>
            <a:picLocks noChangeAspect="1" noChangeArrowheads="1"/>
          </p:cNvPicPr>
          <p:nvPr/>
        </p:nvPicPr>
        <p:blipFill>
          <a:blip r:embed="rId4" cstate="print"/>
          <a:srcRect/>
          <a:stretch>
            <a:fillRect/>
          </a:stretch>
        </p:blipFill>
        <p:spPr bwMode="auto">
          <a:xfrm>
            <a:off x="107504" y="1203598"/>
            <a:ext cx="4680520" cy="5136195"/>
          </a:xfrm>
          <a:prstGeom prst="rect">
            <a:avLst/>
          </a:prstGeom>
          <a:noFill/>
          <a:ln w="9525">
            <a:noFill/>
            <a:miter lim="800000"/>
            <a:headEnd/>
            <a:tailEnd/>
          </a:ln>
        </p:spPr>
      </p:pic>
      <p:sp>
        <p:nvSpPr>
          <p:cNvPr id="148" name="Google Shape;148;p20"/>
          <p:cNvSpPr txBox="1">
            <a:spLocks noGrp="1"/>
          </p:cNvSpPr>
          <p:nvPr>
            <p:ph type="title"/>
          </p:nvPr>
        </p:nvSpPr>
        <p:spPr>
          <a:xfrm>
            <a:off x="457200" y="205978"/>
            <a:ext cx="8229600" cy="421556"/>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Clr>
                <a:srgbClr val="244061"/>
              </a:buClr>
              <a:buSzPts val="3600"/>
              <a:buFont typeface="Calibri"/>
              <a:buNone/>
            </a:pPr>
            <a:r>
              <a:rPr lang="sr-Latn-RS" sz="3200" b="0" dirty="0"/>
              <a:t>Unpaywall</a:t>
            </a:r>
            <a:endParaRPr sz="3200" b="0" dirty="0"/>
          </a:p>
        </p:txBody>
      </p:sp>
      <p:sp>
        <p:nvSpPr>
          <p:cNvPr id="149" name="Google Shape;149;p20"/>
          <p:cNvSpPr txBox="1">
            <a:spLocks noGrp="1"/>
          </p:cNvSpPr>
          <p:nvPr>
            <p:ph idx="1"/>
          </p:nvPr>
        </p:nvSpPr>
        <p:spPr>
          <a:xfrm>
            <a:off x="395536" y="483518"/>
            <a:ext cx="8229600" cy="72008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200"/>
              <a:buNone/>
            </a:pPr>
            <a:r>
              <a:rPr lang="sr-Cyrl-CS" sz="1400" dirty="0" smtClean="0"/>
              <a:t>Бесплатна</a:t>
            </a:r>
            <a:r>
              <a:rPr lang="sr-Latn-RS" sz="1400" dirty="0" smtClean="0"/>
              <a:t> </a:t>
            </a:r>
            <a:r>
              <a:rPr lang="sr-Cyrl-CS" sz="1400" dirty="0" smtClean="0"/>
              <a:t>апликација</a:t>
            </a:r>
            <a:r>
              <a:rPr lang="sr-Latn-RS" sz="1400" dirty="0" smtClean="0"/>
              <a:t>, </a:t>
            </a:r>
            <a:r>
              <a:rPr lang="sr-Cyrl-CS" sz="1400" dirty="0" smtClean="0"/>
              <a:t>додатак</a:t>
            </a:r>
            <a:r>
              <a:rPr lang="sr-Latn-RS" sz="1400" dirty="0" smtClean="0"/>
              <a:t> </a:t>
            </a:r>
            <a:r>
              <a:rPr lang="sr-Cyrl-CS" sz="1400" dirty="0" smtClean="0"/>
              <a:t>за</a:t>
            </a:r>
            <a:r>
              <a:rPr lang="sr-Latn-RS" sz="1400" dirty="0" smtClean="0"/>
              <a:t> </a:t>
            </a:r>
            <a:r>
              <a:rPr lang="sr-Latn-RS" sz="1400" dirty="0"/>
              <a:t>Chrome i Firefox </a:t>
            </a:r>
            <a:r>
              <a:rPr lang="sr-Cyrl-CS" sz="1400" dirty="0" smtClean="0"/>
              <a:t>помаже</a:t>
            </a:r>
            <a:r>
              <a:rPr lang="sr-Latn-RS" sz="1400" dirty="0" smtClean="0"/>
              <a:t> </a:t>
            </a:r>
            <a:r>
              <a:rPr lang="sr-Cyrl-CS" sz="1400" dirty="0" smtClean="0"/>
              <a:t>у</a:t>
            </a:r>
            <a:r>
              <a:rPr lang="sr-Latn-RS" sz="1400" dirty="0" smtClean="0"/>
              <a:t> </a:t>
            </a:r>
            <a:r>
              <a:rPr lang="sr-Cyrl-CS" sz="1400" dirty="0" smtClean="0"/>
              <a:t>проналажењу</a:t>
            </a:r>
            <a:r>
              <a:rPr lang="sr-Latn-RS" sz="1400" dirty="0" smtClean="0"/>
              <a:t> </a:t>
            </a:r>
            <a:r>
              <a:rPr lang="sr-Cyrl-CS" sz="1400" dirty="0" smtClean="0"/>
              <a:t>садржај</a:t>
            </a:r>
            <a:r>
              <a:rPr lang="sr-Latn-RS" sz="1400" dirty="0" smtClean="0"/>
              <a:t>a </a:t>
            </a:r>
            <a:r>
              <a:rPr lang="sr-Cyrl-CS" sz="1400" dirty="0" smtClean="0"/>
              <a:t>у</a:t>
            </a:r>
            <a:r>
              <a:rPr lang="sr-Latn-RS" sz="1400" dirty="0" smtClean="0"/>
              <a:t> </a:t>
            </a:r>
            <a:r>
              <a:rPr lang="sr-Cyrl-CS" sz="1400" dirty="0" smtClean="0"/>
              <a:t>отвореном</a:t>
            </a:r>
            <a:r>
              <a:rPr lang="sr-Latn-RS" sz="1400" dirty="0" smtClean="0"/>
              <a:t> </a:t>
            </a:r>
            <a:r>
              <a:rPr lang="sr-Cyrl-CS" sz="1400" dirty="0" smtClean="0"/>
              <a:t>приступу</a:t>
            </a:r>
            <a:r>
              <a:rPr lang="sr-Latn-RS" sz="1400" dirty="0" smtClean="0"/>
              <a:t> </a:t>
            </a:r>
            <a:r>
              <a:rPr lang="sr-Latn-RS" sz="1400" dirty="0"/>
              <a:t>(</a:t>
            </a:r>
            <a:r>
              <a:rPr lang="sr-Latn-RS" sz="1400" u="sng" dirty="0">
                <a:solidFill>
                  <a:schemeClr val="hlink"/>
                </a:solidFill>
                <a:hlinkClick r:id="rId5"/>
              </a:rPr>
              <a:t>https://unpaywall.org/products/extension</a:t>
            </a:r>
            <a:r>
              <a:rPr lang="sr-Latn-RS" sz="1400" dirty="0"/>
              <a:t>)</a:t>
            </a:r>
            <a:endParaRPr sz="1400" dirty="0"/>
          </a:p>
        </p:txBody>
      </p:sp>
      <p:sp>
        <p:nvSpPr>
          <p:cNvPr id="151" name="Google Shape;151;p20"/>
          <p:cNvSpPr/>
          <p:nvPr/>
        </p:nvSpPr>
        <p:spPr>
          <a:xfrm>
            <a:off x="2411760" y="4515966"/>
            <a:ext cx="2016224" cy="504056"/>
          </a:xfrm>
          <a:prstGeom prst="wedgeRoundRectCallout">
            <a:avLst>
              <a:gd name="adj1" fmla="val 60176"/>
              <a:gd name="adj2" fmla="val -328288"/>
              <a:gd name="adj3" fmla="val 16667"/>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CS" sz="1200" dirty="0" smtClean="0">
                <a:solidFill>
                  <a:srgbClr val="677480"/>
                </a:solidFill>
                <a:latin typeface="Calibri"/>
                <a:ea typeface="Calibri"/>
                <a:cs typeface="Calibri"/>
                <a:sym typeface="Calibri"/>
              </a:rPr>
              <a:t>Доступан</a:t>
            </a:r>
            <a:r>
              <a:rPr lang="sr-Latn-RS" sz="1200" dirty="0" smtClean="0">
                <a:solidFill>
                  <a:srgbClr val="677480"/>
                </a:solidFill>
                <a:latin typeface="Calibri"/>
                <a:ea typeface="Calibri"/>
                <a:cs typeface="Calibri"/>
                <a:sym typeface="Calibri"/>
              </a:rPr>
              <a:t> </a:t>
            </a:r>
            <a:r>
              <a:rPr lang="sr-Cyrl-CS" sz="1200" dirty="0" smtClean="0">
                <a:solidFill>
                  <a:srgbClr val="677480"/>
                </a:solidFill>
                <a:latin typeface="Calibri"/>
                <a:ea typeface="Calibri"/>
                <a:cs typeface="Calibri"/>
                <a:sym typeface="Calibri"/>
              </a:rPr>
              <a:t>је</a:t>
            </a:r>
            <a:r>
              <a:rPr lang="sr-Latn-RS" sz="1200" dirty="0" smtClean="0">
                <a:solidFill>
                  <a:srgbClr val="677480"/>
                </a:solidFill>
                <a:latin typeface="Calibri"/>
                <a:ea typeface="Calibri"/>
                <a:cs typeface="Calibri"/>
                <a:sym typeface="Calibri"/>
              </a:rPr>
              <a:t> </a:t>
            </a:r>
            <a:r>
              <a:rPr lang="sr-Cyrl-CS" sz="1200" dirty="0" smtClean="0">
                <a:solidFill>
                  <a:srgbClr val="677480"/>
                </a:solidFill>
                <a:latin typeface="Calibri"/>
                <a:ea typeface="Calibri"/>
                <a:cs typeface="Calibri"/>
                <a:sym typeface="Calibri"/>
              </a:rPr>
              <a:t>рецензирани</a:t>
            </a:r>
            <a:r>
              <a:rPr lang="sr-Latn-RS" sz="1200" dirty="0" smtClean="0">
                <a:solidFill>
                  <a:srgbClr val="677480"/>
                </a:solidFill>
                <a:latin typeface="Calibri"/>
                <a:ea typeface="Calibri"/>
                <a:cs typeface="Calibri"/>
                <a:sym typeface="Calibri"/>
              </a:rPr>
              <a:t> </a:t>
            </a:r>
            <a:r>
              <a:rPr lang="sr-Cyrl-CS" sz="1200" dirty="0" smtClean="0">
                <a:solidFill>
                  <a:srgbClr val="677480"/>
                </a:solidFill>
                <a:latin typeface="Calibri"/>
                <a:ea typeface="Calibri"/>
                <a:cs typeface="Calibri"/>
                <a:sym typeface="Calibri"/>
              </a:rPr>
              <a:t>рукопис</a:t>
            </a:r>
            <a:r>
              <a:rPr lang="sr-Latn-RS" sz="1200" dirty="0" smtClean="0">
                <a:solidFill>
                  <a:srgbClr val="677480"/>
                </a:solidFill>
                <a:latin typeface="Calibri"/>
                <a:ea typeface="Calibri"/>
                <a:cs typeface="Calibri"/>
                <a:sym typeface="Calibri"/>
              </a:rPr>
              <a:t> </a:t>
            </a:r>
            <a:r>
              <a:rPr lang="sr-Cyrl-CS" sz="1200" dirty="0" smtClean="0">
                <a:solidFill>
                  <a:srgbClr val="677480"/>
                </a:solidFill>
                <a:latin typeface="Calibri"/>
                <a:ea typeface="Calibri"/>
                <a:cs typeface="Calibri"/>
                <a:sym typeface="Calibri"/>
              </a:rPr>
              <a:t>рада</a:t>
            </a:r>
            <a:endParaRPr sz="1200" dirty="0">
              <a:solidFill>
                <a:srgbClr val="677480"/>
              </a:solidFill>
              <a:latin typeface="Calibri"/>
              <a:ea typeface="Calibri"/>
              <a:cs typeface="Calibri"/>
              <a:sym typeface="Calibri"/>
            </a:endParaRPr>
          </a:p>
        </p:txBody>
      </p:sp>
      <p:sp>
        <p:nvSpPr>
          <p:cNvPr id="9" name="TextBox 8"/>
          <p:cNvSpPr txBox="1"/>
          <p:nvPr/>
        </p:nvSpPr>
        <p:spPr>
          <a:xfrm>
            <a:off x="5076056" y="1059582"/>
            <a:ext cx="3816424" cy="492443"/>
          </a:xfrm>
          <a:prstGeom prst="rect">
            <a:avLst/>
          </a:prstGeom>
          <a:noFill/>
        </p:spPr>
        <p:txBody>
          <a:bodyPr wrap="square" rtlCol="0">
            <a:spAutoFit/>
          </a:bodyPr>
          <a:lstStyle/>
          <a:p>
            <a:r>
              <a:rPr lang="sr-Cyrl-RS" sz="1300" dirty="0" smtClean="0">
                <a:solidFill>
                  <a:schemeClr val="tx1">
                    <a:lumMod val="50000"/>
                    <a:lumOff val="50000"/>
                  </a:schemeClr>
                </a:solidFill>
              </a:rPr>
              <a:t>Сервис </a:t>
            </a:r>
            <a:r>
              <a:rPr lang="en-US" sz="1300" dirty="0" err="1" smtClean="0">
                <a:solidFill>
                  <a:schemeClr val="tx1">
                    <a:lumMod val="50000"/>
                    <a:lumOff val="50000"/>
                  </a:schemeClr>
                </a:solidFill>
              </a:rPr>
              <a:t>Unpaywall</a:t>
            </a:r>
            <a:r>
              <a:rPr lang="en-US" sz="1300" dirty="0" smtClean="0">
                <a:solidFill>
                  <a:schemeClr val="tx1">
                    <a:lumMod val="50000"/>
                    <a:lumOff val="50000"/>
                  </a:schemeClr>
                </a:solidFill>
              </a:rPr>
              <a:t> </a:t>
            </a:r>
            <a:r>
              <a:rPr lang="sr-Cyrl-RS" sz="1300" dirty="0" smtClean="0">
                <a:solidFill>
                  <a:schemeClr val="tx1">
                    <a:lumMod val="50000"/>
                    <a:lumOff val="50000"/>
                  </a:schemeClr>
                </a:solidFill>
              </a:rPr>
              <a:t>преузима податке директно из институционалног репозиторијума</a:t>
            </a:r>
            <a:endParaRPr lang="en-US" sz="1300" dirty="0">
              <a:solidFill>
                <a:schemeClr val="tx1">
                  <a:lumMod val="50000"/>
                  <a:lumOff val="50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3" cstate="print"/>
          <a:srcRect/>
          <a:stretch>
            <a:fillRect/>
          </a:stretch>
        </p:blipFill>
        <p:spPr bwMode="auto">
          <a:xfrm>
            <a:off x="5004048" y="699542"/>
            <a:ext cx="3920228" cy="3281060"/>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1187624" y="4011910"/>
            <a:ext cx="5338936" cy="877464"/>
          </a:xfrm>
          <a:prstGeom prst="rect">
            <a:avLst/>
          </a:prstGeom>
          <a:noFill/>
          <a:ln w="9525">
            <a:noFill/>
            <a:miter lim="800000"/>
            <a:headEnd/>
            <a:tailEnd/>
          </a:ln>
        </p:spPr>
      </p:pic>
      <p:pic>
        <p:nvPicPr>
          <p:cNvPr id="104451" name="Picture 3"/>
          <p:cNvPicPr>
            <a:picLocks noChangeAspect="1" noChangeArrowheads="1"/>
          </p:cNvPicPr>
          <p:nvPr/>
        </p:nvPicPr>
        <p:blipFill>
          <a:blip r:embed="rId5" cstate="print"/>
          <a:srcRect/>
          <a:stretch>
            <a:fillRect/>
          </a:stretch>
        </p:blipFill>
        <p:spPr bwMode="auto">
          <a:xfrm>
            <a:off x="6876256" y="0"/>
            <a:ext cx="2267744" cy="634428"/>
          </a:xfrm>
          <a:prstGeom prst="rect">
            <a:avLst/>
          </a:prstGeom>
          <a:noFill/>
          <a:ln w="9525">
            <a:noFill/>
            <a:miter lim="800000"/>
            <a:headEnd/>
            <a:tailEnd/>
          </a:ln>
        </p:spPr>
      </p:pic>
      <p:sp>
        <p:nvSpPr>
          <p:cNvPr id="8" name="Rectangle 7"/>
          <p:cNvSpPr/>
          <p:nvPr/>
        </p:nvSpPr>
        <p:spPr>
          <a:xfrm>
            <a:off x="5508104" y="4083918"/>
            <a:ext cx="93610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5868144" y="4567436"/>
            <a:ext cx="2376264" cy="576064"/>
          </a:xfrm>
          <a:prstGeom prst="wedgeRoundRectCallout">
            <a:avLst>
              <a:gd name="adj1" fmla="val -39206"/>
              <a:gd name="adj2" fmla="val -9207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CS" sz="1000" dirty="0" smtClean="0"/>
              <a:t>Ј</a:t>
            </a:r>
            <a:r>
              <a:rPr lang="sr-Cyrl-RS" sz="1000" dirty="0" smtClean="0"/>
              <a:t>авно доступан рецензирани рукопис у репозиторијуму (истекао је ембарго период)</a:t>
            </a:r>
            <a:endParaRPr lang="en-US" sz="1000" dirty="0"/>
          </a:p>
        </p:txBody>
      </p:sp>
      <p:cxnSp>
        <p:nvCxnSpPr>
          <p:cNvPr id="14" name="Straight Arrow Connector 13"/>
          <p:cNvCxnSpPr>
            <a:stCxn id="8" idx="0"/>
          </p:cNvCxnSpPr>
          <p:nvPr/>
        </p:nvCxnSpPr>
        <p:spPr>
          <a:xfrm flipV="1">
            <a:off x="5976156" y="3291830"/>
            <a:ext cx="180020" cy="7920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14338" name="Picture 2"/>
          <p:cNvPicPr>
            <a:picLocks noChangeAspect="1" noChangeArrowheads="1"/>
          </p:cNvPicPr>
          <p:nvPr/>
        </p:nvPicPr>
        <p:blipFill>
          <a:blip r:embed="rId6" cstate="print"/>
          <a:srcRect/>
          <a:stretch>
            <a:fillRect/>
          </a:stretch>
        </p:blipFill>
        <p:spPr bwMode="auto">
          <a:xfrm>
            <a:off x="107504" y="123478"/>
            <a:ext cx="4214351" cy="3598937"/>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774168"/>
            <a:ext cx="1846596" cy="276999"/>
          </a:xfrm>
          <a:prstGeom prst="rect">
            <a:avLst/>
          </a:prstGeom>
        </p:spPr>
        <p:txBody>
          <a:bodyPr wrap="none">
            <a:spAutoFit/>
          </a:bodyPr>
          <a:lstStyle/>
          <a:p>
            <a:r>
              <a:rPr lang="en-US" sz="1200" dirty="0" smtClean="0">
                <a:hlinkClick r:id="rId2"/>
              </a:rPr>
              <a:t>https://www.worldcat.org</a:t>
            </a:r>
            <a:r>
              <a:rPr lang="sr-Cyrl-RS" sz="1200" dirty="0" smtClean="0"/>
              <a:t> </a:t>
            </a:r>
            <a:endParaRPr lang="en-US" sz="1200" dirty="0"/>
          </a:p>
        </p:txBody>
      </p:sp>
      <p:pic>
        <p:nvPicPr>
          <p:cNvPr id="15362" name="Picture 2"/>
          <p:cNvPicPr>
            <a:picLocks noChangeAspect="1" noChangeArrowheads="1"/>
          </p:cNvPicPr>
          <p:nvPr/>
        </p:nvPicPr>
        <p:blipFill>
          <a:blip r:embed="rId3" cstate="print"/>
          <a:srcRect/>
          <a:stretch>
            <a:fillRect/>
          </a:stretch>
        </p:blipFill>
        <p:spPr bwMode="auto">
          <a:xfrm>
            <a:off x="0" y="483518"/>
            <a:ext cx="5351309" cy="3651870"/>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5076057" y="2179911"/>
            <a:ext cx="4067944" cy="283112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490364"/>
            <a:ext cx="2880320" cy="857250"/>
          </a:xfrm>
        </p:spPr>
        <p:txBody>
          <a:bodyPr>
            <a:noAutofit/>
          </a:bodyPr>
          <a:lstStyle/>
          <a:p>
            <a:pPr algn="l"/>
            <a:r>
              <a:rPr lang="ru-RU" sz="1400" dirty="0" smtClean="0">
                <a:solidFill>
                  <a:srgbClr val="0A0D52"/>
                </a:solidFill>
                <a:latin typeface="Calibri" pitchFamily="34" charset="0"/>
              </a:rPr>
              <a:t>Повезивање публикација депонованих у репозиторијум и ORCID профила</a:t>
            </a:r>
            <a:endParaRPr lang="en-US" sz="1400" dirty="0">
              <a:solidFill>
                <a:srgbClr val="0A0D52"/>
              </a:solidFill>
              <a:latin typeface="Calibri" pitchFamily="34" charset="0"/>
            </a:endParaRPr>
          </a:p>
        </p:txBody>
      </p:sp>
      <p:sp>
        <p:nvSpPr>
          <p:cNvPr id="3" name="Content Placeholder 2"/>
          <p:cNvSpPr>
            <a:spLocks noGrp="1"/>
          </p:cNvSpPr>
          <p:nvPr>
            <p:ph idx="4294967295"/>
          </p:nvPr>
        </p:nvSpPr>
        <p:spPr>
          <a:xfrm>
            <a:off x="2123728" y="1347614"/>
            <a:ext cx="2808288" cy="3095625"/>
          </a:xfrm>
        </p:spPr>
        <p:txBody>
          <a:bodyPr>
            <a:normAutofit/>
          </a:bodyPr>
          <a:lstStyle/>
          <a:p>
            <a:pPr marL="0" indent="0">
              <a:buNone/>
            </a:pPr>
            <a:r>
              <a:rPr lang="ru-RU" sz="1200" dirty="0" smtClean="0">
                <a:solidFill>
                  <a:schemeClr val="accent1">
                    <a:lumMod val="50000"/>
                  </a:schemeClr>
                </a:solidFill>
                <a:latin typeface="Calibri" pitchFamily="34" charset="0"/>
              </a:rPr>
              <a:t>У институционални  репозиторијум су депоноване публикације које нису доступне online, а онда су подаци о њима извезени у BibTeX формату и увезени у ORCID.</a:t>
            </a:r>
          </a:p>
          <a:p>
            <a:pPr marL="0" indent="0">
              <a:buNone/>
            </a:pPr>
            <a:endParaRPr lang="ru-RU" sz="1200" dirty="0" smtClean="0">
              <a:solidFill>
                <a:schemeClr val="accent1">
                  <a:lumMod val="50000"/>
                </a:schemeClr>
              </a:solidFill>
              <a:latin typeface="Calibri" pitchFamily="34" charset="0"/>
            </a:endParaRPr>
          </a:p>
          <a:p>
            <a:pPr marL="0" indent="0">
              <a:buNone/>
            </a:pPr>
            <a:r>
              <a:rPr lang="ru-RU" sz="1200" dirty="0" smtClean="0">
                <a:solidFill>
                  <a:schemeClr val="accent1">
                    <a:lumMod val="50000"/>
                  </a:schemeClr>
                </a:solidFill>
                <a:latin typeface="Calibri" pitchFamily="34" charset="0"/>
              </a:rPr>
              <a:t>На овај начин истраживачи могу да формирају своју комплетну библиографију у оквиру ORCID profila, што је посебно значајно за младе истраживаче који још увек немају радове у међународним часописима и истраживаче у области хуманистичких наука, који углавном објављују радове у зборницима и часописима који се не индексирају у WoS-у и Scopusu.</a:t>
            </a:r>
            <a:endParaRPr lang="en-US" sz="1200" dirty="0">
              <a:solidFill>
                <a:schemeClr val="accent1">
                  <a:lumMod val="50000"/>
                </a:schemeClr>
              </a:solidFill>
              <a:latin typeface="Calibri"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0" y="0"/>
            <a:ext cx="1963473" cy="2918470"/>
          </a:xfrm>
          <a:prstGeom prst="rect">
            <a:avLst/>
          </a:prstGeom>
          <a:noFill/>
          <a:ln w="9525">
            <a:solidFill>
              <a:schemeClr val="accent1">
                <a:lumMod val="75000"/>
              </a:schemeClr>
            </a:solid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5148064" y="-1"/>
            <a:ext cx="3995936" cy="5154099"/>
          </a:xfrm>
          <a:prstGeom prst="rect">
            <a:avLst/>
          </a:prstGeom>
          <a:noFill/>
          <a:ln w="9525">
            <a:solidFill>
              <a:schemeClr val="accent1">
                <a:lumMod val="75000"/>
              </a:schemeClr>
            </a:solidFill>
            <a:miter lim="800000"/>
            <a:headEnd/>
            <a:tailEnd/>
          </a:ln>
        </p:spPr>
      </p:pic>
      <p:sp>
        <p:nvSpPr>
          <p:cNvPr id="6" name="Oval 5"/>
          <p:cNvSpPr/>
          <p:nvPr/>
        </p:nvSpPr>
        <p:spPr>
          <a:xfrm>
            <a:off x="5148064" y="1707654"/>
            <a:ext cx="2160240"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251520" y="1779662"/>
            <a:ext cx="2736304" cy="12961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RS" sz="1200" dirty="0" smtClean="0">
                <a:latin typeface="Calibri" pitchFamily="34" charset="0"/>
              </a:rPr>
              <a:t>Документ није јавно доступан и могу га преузети само регистровани корисници</a:t>
            </a:r>
            <a:endParaRPr lang="en-US" sz="1200" dirty="0">
              <a:latin typeface="Calibri" pitchFamily="34" charset="0"/>
            </a:endParaRPr>
          </a:p>
        </p:txBody>
      </p:sp>
      <p:sp>
        <p:nvSpPr>
          <p:cNvPr id="6" name="Right Arrow 5"/>
          <p:cNvSpPr/>
          <p:nvPr/>
        </p:nvSpPr>
        <p:spPr>
          <a:xfrm>
            <a:off x="827584" y="3723878"/>
            <a:ext cx="2160240" cy="12961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RS" sz="1200" dirty="0" smtClean="0">
                <a:latin typeface="Calibri" pitchFamily="34" charset="0"/>
              </a:rPr>
              <a:t>Сва права су задржана</a:t>
            </a:r>
            <a:endParaRPr lang="en-US" sz="1200" dirty="0">
              <a:latin typeface="Calibri" pitchFamily="34" charset="0"/>
            </a:endParaRPr>
          </a:p>
        </p:txBody>
      </p:sp>
      <p:sp>
        <p:nvSpPr>
          <p:cNvPr id="7" name="TextBox 6"/>
          <p:cNvSpPr txBox="1"/>
          <p:nvPr/>
        </p:nvSpPr>
        <p:spPr>
          <a:xfrm>
            <a:off x="107504" y="195486"/>
            <a:ext cx="2664296" cy="307777"/>
          </a:xfrm>
          <a:prstGeom prst="rect">
            <a:avLst/>
          </a:prstGeom>
          <a:noFill/>
        </p:spPr>
        <p:txBody>
          <a:bodyPr wrap="square" rtlCol="0">
            <a:spAutoFit/>
          </a:bodyPr>
          <a:lstStyle/>
          <a:p>
            <a:r>
              <a:rPr lang="sr-Cyrl-RS" sz="1400" dirty="0" smtClean="0">
                <a:solidFill>
                  <a:schemeClr val="bg1"/>
                </a:solidFill>
                <a:latin typeface="Calibri" pitchFamily="34" charset="0"/>
              </a:rPr>
              <a:t>Пуни текст није јавно доступан</a:t>
            </a:r>
            <a:endParaRPr lang="en-US" sz="1400" dirty="0">
              <a:solidFill>
                <a:schemeClr val="bg1"/>
              </a:solidFill>
              <a:latin typeface="Calibri" pitchFamily="34" charset="0"/>
            </a:endParaRPr>
          </a:p>
        </p:txBody>
      </p:sp>
      <p:pic>
        <p:nvPicPr>
          <p:cNvPr id="119809" name="Picture 1"/>
          <p:cNvPicPr>
            <a:picLocks noChangeAspect="1" noChangeArrowheads="1"/>
          </p:cNvPicPr>
          <p:nvPr/>
        </p:nvPicPr>
        <p:blipFill>
          <a:blip r:embed="rId2" cstate="print"/>
          <a:srcRect/>
          <a:stretch>
            <a:fillRect/>
          </a:stretch>
        </p:blipFill>
        <p:spPr bwMode="auto">
          <a:xfrm>
            <a:off x="3059832" y="0"/>
            <a:ext cx="4785188" cy="51435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cstate="print"/>
          <a:srcRect/>
          <a:stretch>
            <a:fillRect/>
          </a:stretch>
        </p:blipFill>
        <p:spPr bwMode="auto">
          <a:xfrm>
            <a:off x="4638956" y="0"/>
            <a:ext cx="4505044" cy="4762476"/>
          </a:xfrm>
          <a:prstGeom prst="rect">
            <a:avLst/>
          </a:prstGeom>
          <a:noFill/>
          <a:ln w="9525">
            <a:noFill/>
            <a:miter lim="800000"/>
            <a:headEnd/>
            <a:tailEnd/>
          </a:ln>
        </p:spPr>
      </p:pic>
      <p:pic>
        <p:nvPicPr>
          <p:cNvPr id="118785" name="Picture 1"/>
          <p:cNvPicPr>
            <a:picLocks noChangeAspect="1" noChangeArrowheads="1"/>
          </p:cNvPicPr>
          <p:nvPr/>
        </p:nvPicPr>
        <p:blipFill>
          <a:blip r:embed="rId3" cstate="print"/>
          <a:srcRect/>
          <a:stretch>
            <a:fillRect/>
          </a:stretch>
        </p:blipFill>
        <p:spPr bwMode="auto">
          <a:xfrm>
            <a:off x="1" y="0"/>
            <a:ext cx="4586382" cy="5143500"/>
          </a:xfrm>
          <a:prstGeom prst="rect">
            <a:avLst/>
          </a:prstGeom>
          <a:noFill/>
          <a:ln w="9525">
            <a:noFill/>
            <a:miter lim="800000"/>
            <a:headEnd/>
            <a:tailEnd/>
          </a:ln>
        </p:spPr>
      </p:pic>
      <p:sp>
        <p:nvSpPr>
          <p:cNvPr id="6" name="Rectangle 5"/>
          <p:cNvSpPr/>
          <p:nvPr/>
        </p:nvSpPr>
        <p:spPr>
          <a:xfrm>
            <a:off x="4644008" y="0"/>
            <a:ext cx="3384376" cy="5555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itchFamily="34" charset="0"/>
            </a:endParaRPr>
          </a:p>
        </p:txBody>
      </p:sp>
      <p:sp>
        <p:nvSpPr>
          <p:cNvPr id="8" name="Rectangle 7"/>
          <p:cNvSpPr/>
          <p:nvPr/>
        </p:nvSpPr>
        <p:spPr>
          <a:xfrm>
            <a:off x="4644008" y="555526"/>
            <a:ext cx="1584176"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itchFamily="34" charset="0"/>
            </a:endParaRPr>
          </a:p>
        </p:txBody>
      </p:sp>
      <p:sp>
        <p:nvSpPr>
          <p:cNvPr id="9" name="Rectangle 8"/>
          <p:cNvSpPr/>
          <p:nvPr/>
        </p:nvSpPr>
        <p:spPr>
          <a:xfrm>
            <a:off x="4644008" y="4515966"/>
            <a:ext cx="1512168"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itchFamily="34" charset="0"/>
            </a:endParaRPr>
          </a:p>
        </p:txBody>
      </p:sp>
      <p:sp>
        <p:nvSpPr>
          <p:cNvPr id="11" name="Rectangle 10"/>
          <p:cNvSpPr/>
          <p:nvPr/>
        </p:nvSpPr>
        <p:spPr>
          <a:xfrm>
            <a:off x="4644008" y="2427734"/>
            <a:ext cx="1440160"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alibri" pitchFamily="34" charset="0"/>
            </a:endParaRPr>
          </a:p>
        </p:txBody>
      </p:sp>
      <p:sp>
        <p:nvSpPr>
          <p:cNvPr id="13" name="Left Arrow 12"/>
          <p:cNvSpPr/>
          <p:nvPr/>
        </p:nvSpPr>
        <p:spPr>
          <a:xfrm>
            <a:off x="6300192" y="555526"/>
            <a:ext cx="1944216" cy="2880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CS" sz="900" b="1" dirty="0" smtClean="0">
                <a:latin typeface="Calibri" pitchFamily="34" charset="0"/>
              </a:rPr>
              <a:t>Н</a:t>
            </a:r>
            <a:r>
              <a:rPr lang="sr-Cyrl-RS" sz="900" b="1" dirty="0" smtClean="0">
                <a:latin typeface="Calibri" pitchFamily="34" charset="0"/>
              </a:rPr>
              <a:t>иво доступности</a:t>
            </a:r>
            <a:endParaRPr lang="en-US" sz="900" b="1" dirty="0">
              <a:latin typeface="Calibri" pitchFamily="34" charset="0"/>
            </a:endParaRPr>
          </a:p>
        </p:txBody>
      </p:sp>
      <p:sp>
        <p:nvSpPr>
          <p:cNvPr id="14" name="Left Arrow 13"/>
          <p:cNvSpPr/>
          <p:nvPr/>
        </p:nvSpPr>
        <p:spPr>
          <a:xfrm>
            <a:off x="6156176" y="2283718"/>
            <a:ext cx="1944216" cy="36004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RS" sz="900" b="1" dirty="0" smtClean="0">
                <a:latin typeface="Calibri" pitchFamily="34" charset="0"/>
              </a:rPr>
              <a:t>Права коришћења / лиценца</a:t>
            </a:r>
            <a:endParaRPr lang="en-US" sz="900" b="1" dirty="0">
              <a:latin typeface="Calibri" pitchFamily="34" charset="0"/>
            </a:endParaRPr>
          </a:p>
        </p:txBody>
      </p:sp>
      <p:sp>
        <p:nvSpPr>
          <p:cNvPr id="15" name="Left Arrow 14"/>
          <p:cNvSpPr/>
          <p:nvPr/>
        </p:nvSpPr>
        <p:spPr>
          <a:xfrm>
            <a:off x="6300192" y="4443958"/>
            <a:ext cx="1512168" cy="3406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RS" sz="900" b="1" dirty="0" smtClean="0">
                <a:latin typeface="Calibri" pitchFamily="34" charset="0"/>
              </a:rPr>
              <a:t>Верзија документа</a:t>
            </a:r>
            <a:endParaRPr lang="en-US" sz="900" b="1" dirty="0">
              <a:latin typeface="Calibri" pitchFamily="34" charset="0"/>
            </a:endParaRPr>
          </a:p>
        </p:txBody>
      </p:sp>
      <p:sp>
        <p:nvSpPr>
          <p:cNvPr id="17" name="Content Placeholder 2"/>
          <p:cNvSpPr txBox="1">
            <a:spLocks/>
          </p:cNvSpPr>
          <p:nvPr/>
        </p:nvSpPr>
        <p:spPr>
          <a:xfrm>
            <a:off x="7092280" y="4737670"/>
            <a:ext cx="1763712" cy="405830"/>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sr-Cyrl-RS" sz="1600" i="0" u="none" strike="noStrike" kern="1200" cap="none" spc="0" normalizeH="0" baseline="0" noProof="0" dirty="0" smtClean="0">
                <a:ln>
                  <a:noFill/>
                </a:ln>
                <a:solidFill>
                  <a:schemeClr val="bg1"/>
                </a:solidFill>
                <a:effectLst/>
                <a:uLnTx/>
                <a:uFillTx/>
                <a:latin typeface="Calibri" pitchFamily="34" charset="0"/>
              </a:rPr>
              <a:t>Метаподаци</a:t>
            </a:r>
            <a:endParaRPr kumimoji="0" lang="en-US" sz="1600" i="0" u="none" strike="noStrike" kern="1200" cap="none" spc="0" normalizeH="0" baseline="0" noProof="0" dirty="0">
              <a:ln>
                <a:noFill/>
              </a:ln>
              <a:solidFill>
                <a:schemeClr val="bg1"/>
              </a:solidFill>
              <a:effectLst/>
              <a:uLnTx/>
              <a:uFillTx/>
              <a:latin typeface="Calibri" pitchFamily="34" charset="0"/>
            </a:endParaRPr>
          </a:p>
        </p:txBody>
      </p:sp>
      <p:sp>
        <p:nvSpPr>
          <p:cNvPr id="18" name="Left Arrow 17"/>
          <p:cNvSpPr/>
          <p:nvPr/>
        </p:nvSpPr>
        <p:spPr>
          <a:xfrm>
            <a:off x="7812360" y="0"/>
            <a:ext cx="1188640" cy="64807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r-Cyrl-CS" sz="1000" b="1" dirty="0" smtClean="0">
                <a:latin typeface="Calibri" pitchFamily="34" charset="0"/>
              </a:rPr>
              <a:t>О</a:t>
            </a:r>
            <a:r>
              <a:rPr lang="sr-Cyrl-RS" sz="1000" b="1" dirty="0" smtClean="0">
                <a:latin typeface="Calibri" pitchFamily="34" charset="0"/>
              </a:rPr>
              <a:t>знаке пројеката</a:t>
            </a:r>
            <a:endParaRPr lang="en-US" sz="1000" b="1" dirty="0">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652120" y="915566"/>
            <a:ext cx="3024336" cy="1152128"/>
          </a:xfrm>
        </p:spPr>
        <p:txBody>
          <a:bodyPr>
            <a:noAutofit/>
          </a:bodyPr>
          <a:lstStyle/>
          <a:p>
            <a:pPr marL="0" indent="0">
              <a:buNone/>
            </a:pPr>
            <a:r>
              <a:rPr lang="sr-Cyrl-RS" sz="1400" dirty="0" smtClean="0">
                <a:solidFill>
                  <a:srgbClr val="002060"/>
                </a:solidFill>
              </a:rPr>
              <a:t>Садржај репозиторијума организован је у групе и колекције. Свака група (</a:t>
            </a:r>
            <a:r>
              <a:rPr lang="sr-Latn-RS" sz="1400" i="1" dirty="0" smtClean="0">
                <a:solidFill>
                  <a:srgbClr val="002060"/>
                </a:solidFill>
              </a:rPr>
              <a:t>community</a:t>
            </a:r>
            <a:r>
              <a:rPr lang="sr-Latn-RS" sz="1400" dirty="0" smtClean="0">
                <a:solidFill>
                  <a:srgbClr val="002060"/>
                </a:solidFill>
              </a:rPr>
              <a:t>)</a:t>
            </a:r>
            <a:r>
              <a:rPr lang="en-US" sz="1400" dirty="0" smtClean="0">
                <a:solidFill>
                  <a:srgbClr val="002060"/>
                </a:solidFill>
              </a:rPr>
              <a:t>, </a:t>
            </a:r>
            <a:r>
              <a:rPr lang="sr-Cyrl-RS" sz="1400" dirty="0" smtClean="0">
                <a:solidFill>
                  <a:srgbClr val="002060"/>
                </a:solidFill>
              </a:rPr>
              <a:t>која може садржати више колекција. </a:t>
            </a:r>
          </a:p>
          <a:p>
            <a:pPr marL="0" indent="0">
              <a:buNone/>
            </a:pPr>
            <a:r>
              <a:rPr lang="sr-Cyrl-RS" sz="1400" dirty="0" smtClean="0">
                <a:solidFill>
                  <a:srgbClr val="002060"/>
                </a:solidFill>
              </a:rPr>
              <a:t>Један документ се може налазити у више колекција. </a:t>
            </a:r>
          </a:p>
          <a:p>
            <a:pPr marL="0" indent="0">
              <a:buNone/>
            </a:pPr>
            <a:endParaRPr lang="sr-Cyrl-RS" sz="1400" dirty="0" smtClean="0">
              <a:solidFill>
                <a:srgbClr val="002060"/>
              </a:solidFill>
            </a:endParaRPr>
          </a:p>
          <a:p>
            <a:pPr marL="0" indent="0">
              <a:buNone/>
            </a:pPr>
            <a:r>
              <a:rPr lang="sr-Cyrl-RS" sz="1400" dirty="0" smtClean="0">
                <a:solidFill>
                  <a:srgbClr val="002060"/>
                </a:solidFill>
              </a:rPr>
              <a:t>Корисници унутар система имају различита овлашћења: неки могу само да депонују нова документа, а неки проверавају, мењају и допуњавају метаподатке и регулишу приступ пуном тексту. </a:t>
            </a:r>
            <a:endParaRPr lang="en-US" sz="1400" dirty="0" smtClean="0">
              <a:solidFill>
                <a:srgbClr val="002060"/>
              </a:solidFill>
            </a:endParaRPr>
          </a:p>
          <a:p>
            <a:pPr marL="0" indent="0">
              <a:buNone/>
            </a:pPr>
            <a:endParaRPr lang="en-US" sz="1300" dirty="0">
              <a:solidFill>
                <a:schemeClr val="bg1">
                  <a:lumMod val="50000"/>
                </a:schemeClr>
              </a:solidFill>
            </a:endParaRPr>
          </a:p>
        </p:txBody>
      </p:sp>
      <p:sp>
        <p:nvSpPr>
          <p:cNvPr id="4" name="TextBox 3"/>
          <p:cNvSpPr txBox="1"/>
          <p:nvPr/>
        </p:nvSpPr>
        <p:spPr>
          <a:xfrm>
            <a:off x="251520" y="258202"/>
            <a:ext cx="2522742" cy="369332"/>
          </a:xfrm>
          <a:prstGeom prst="rect">
            <a:avLst/>
          </a:prstGeom>
          <a:noFill/>
        </p:spPr>
        <p:txBody>
          <a:bodyPr wrap="none" rtlCol="0">
            <a:spAutoFit/>
          </a:bodyPr>
          <a:lstStyle/>
          <a:p>
            <a:r>
              <a:rPr lang="sr-Cyrl-RS" dirty="0" smtClean="0">
                <a:solidFill>
                  <a:srgbClr val="002060"/>
                </a:solidFill>
              </a:rPr>
              <a:t>Структура и хијерархија</a:t>
            </a:r>
            <a:endParaRPr lang="en-US" dirty="0">
              <a:solidFill>
                <a:srgbClr val="002060"/>
              </a:solidFill>
            </a:endParaRPr>
          </a:p>
        </p:txBody>
      </p:sp>
      <p:sp>
        <p:nvSpPr>
          <p:cNvPr id="13" name="TextBox 12"/>
          <p:cNvSpPr txBox="1"/>
          <p:nvPr/>
        </p:nvSpPr>
        <p:spPr>
          <a:xfrm>
            <a:off x="683568" y="4299942"/>
            <a:ext cx="7848872" cy="461665"/>
          </a:xfrm>
          <a:prstGeom prst="rect">
            <a:avLst/>
          </a:prstGeom>
          <a:noFill/>
        </p:spPr>
        <p:txBody>
          <a:bodyPr wrap="square" rtlCol="0">
            <a:spAutoFit/>
          </a:bodyPr>
          <a:lstStyle/>
          <a:p>
            <a:r>
              <a:rPr lang="sr-Cyrl-CS" sz="1200" dirty="0" smtClean="0">
                <a:solidFill>
                  <a:schemeClr val="accent2">
                    <a:lumMod val="75000"/>
                  </a:schemeClr>
                </a:solidFill>
              </a:rPr>
              <a:t>А</a:t>
            </a:r>
            <a:r>
              <a:rPr lang="sr-Cyrl-RS" sz="1200" dirty="0" smtClean="0">
                <a:solidFill>
                  <a:schemeClr val="accent2">
                    <a:lumMod val="75000"/>
                  </a:schemeClr>
                </a:solidFill>
              </a:rPr>
              <a:t>ко сте уочили грешку или желите да промените неке податке а овлашћења која имате то не допуштају, обратите се администратору.</a:t>
            </a:r>
            <a:endParaRPr lang="en-US" sz="1200" dirty="0">
              <a:solidFill>
                <a:schemeClr val="accent2">
                  <a:lumMod val="75000"/>
                </a:schemeClr>
              </a:solidFill>
            </a:endParaRPr>
          </a:p>
        </p:txBody>
      </p:sp>
      <p:pic>
        <p:nvPicPr>
          <p:cNvPr id="117761" name="Picture 1"/>
          <p:cNvPicPr>
            <a:picLocks noChangeAspect="1" noChangeArrowheads="1"/>
          </p:cNvPicPr>
          <p:nvPr/>
        </p:nvPicPr>
        <p:blipFill>
          <a:blip r:embed="rId2" cstate="print"/>
          <a:srcRect/>
          <a:stretch>
            <a:fillRect/>
          </a:stretch>
        </p:blipFill>
        <p:spPr bwMode="auto">
          <a:xfrm>
            <a:off x="107504" y="915566"/>
            <a:ext cx="5472608" cy="304136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lean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4496</TotalTime>
  <Words>4685</Words>
  <Application>Microsoft Office PowerPoint</Application>
  <PresentationFormat>On-screen Show (16:9)</PresentationFormat>
  <Paragraphs>404</Paragraphs>
  <Slides>68</Slides>
  <Notes>23</Notes>
  <HiddenSlides>0</HiddenSlides>
  <MMClips>0</MMClips>
  <ScaleCrop>false</ScaleCrop>
  <HeadingPairs>
    <vt:vector size="4" baseType="variant">
      <vt:variant>
        <vt:lpstr>Theme</vt:lpstr>
      </vt:variant>
      <vt:variant>
        <vt:i4>5</vt:i4>
      </vt:variant>
      <vt:variant>
        <vt:lpstr>Slide Titles</vt:lpstr>
      </vt:variant>
      <vt:variant>
        <vt:i4>68</vt:i4>
      </vt:variant>
    </vt:vector>
  </HeadingPairs>
  <TitlesOfParts>
    <vt:vector size="73" baseType="lpstr">
      <vt:lpstr>Office Theme</vt:lpstr>
      <vt:lpstr>1_Office Theme</vt:lpstr>
      <vt:lpstr>Eleanor template</vt:lpstr>
      <vt:lpstr>2_Office Theme</vt:lpstr>
      <vt:lpstr>3_Office Theme</vt:lpstr>
      <vt:lpstr>ЦЕР - Централни репозиторијум ИХТМ-а </vt:lpstr>
      <vt:lpstr>Slide 2</vt:lpstr>
      <vt:lpstr>ЦЕР (http://cer.ihtm.bg.ac.rs) </vt:lpstr>
      <vt:lpstr>Slide 4</vt:lpstr>
      <vt:lpstr>Slide 5</vt:lpstr>
      <vt:lpstr>Slide 6</vt:lpstr>
      <vt:lpstr>Slide 7</vt:lpstr>
      <vt:lpstr>Slide 8</vt:lpstr>
      <vt:lpstr>Slide 9</vt:lpstr>
      <vt:lpstr>Унос податка</vt:lpstr>
      <vt:lpstr>Регистрација корисника</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Различите верзије радова и  зелени отворени приступ</vt:lpstr>
      <vt:lpstr>Slide 31</vt:lpstr>
      <vt:lpstr>Slide 32</vt:lpstr>
      <vt:lpstr>Slide 33</vt:lpstr>
      <vt:lpstr>Slide 34</vt:lpstr>
      <vt:lpstr>Пример часописа који допушта самоархивирање и прописује ембарго период који је у складу максималним ембарго периодом који допушта Платформа за отворену науку</vt:lpstr>
      <vt:lpstr>Slide 36</vt:lpstr>
      <vt:lpstr>Slide 37</vt:lpstr>
      <vt:lpstr>Златни отворени приступ и самоархивирање</vt:lpstr>
      <vt:lpstr>Slide 39</vt:lpstr>
      <vt:lpstr>Slide 40</vt:lpstr>
      <vt:lpstr>Slide 41</vt:lpstr>
      <vt:lpstr>Slide 42</vt:lpstr>
      <vt:lpstr>Лиценце</vt:lpstr>
      <vt:lpstr>Slide 44</vt:lpstr>
      <vt:lpstr>Slide 45</vt:lpstr>
      <vt:lpstr>Подаци о пројекту и финансијеру истраживања</vt:lpstr>
      <vt:lpstr>Slide 47</vt:lpstr>
      <vt:lpstr>Slide 48</vt:lpstr>
      <vt:lpstr>Slide 49</vt:lpstr>
      <vt:lpstr>Slide 50</vt:lpstr>
      <vt:lpstr>Slide 51</vt:lpstr>
      <vt:lpstr>Slide 52</vt:lpstr>
      <vt:lpstr>Slide 53</vt:lpstr>
      <vt:lpstr>Датотеке - интегрални текст</vt:lpstr>
      <vt:lpstr>Slide 55</vt:lpstr>
      <vt:lpstr>Промена лозинке</vt:lpstr>
      <vt:lpstr>Slide 57</vt:lpstr>
      <vt:lpstr>Slide 58</vt:lpstr>
      <vt:lpstr>Додатне апликације</vt:lpstr>
      <vt:lpstr>Slide 60</vt:lpstr>
      <vt:lpstr>Slide 61</vt:lpstr>
      <vt:lpstr>Интеграција и дисеминација</vt:lpstr>
      <vt:lpstr>Slide 63</vt:lpstr>
      <vt:lpstr>Slide 64</vt:lpstr>
      <vt:lpstr>Unpaywall</vt:lpstr>
      <vt:lpstr>Slide 66</vt:lpstr>
      <vt:lpstr>Slide 67</vt:lpstr>
      <vt:lpstr>Повезивање публикација депонованих у репозиторијум и ORCID профила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Biblioteka</dc:creator>
  <cp:lastModifiedBy>lessormore</cp:lastModifiedBy>
  <cp:revision>293</cp:revision>
  <dcterms:created xsi:type="dcterms:W3CDTF">2017-09-14T09:13:18Z</dcterms:created>
  <dcterms:modified xsi:type="dcterms:W3CDTF">2019-04-15T19:37:33Z</dcterms:modified>
</cp:coreProperties>
</file>